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743" r:id="rId3"/>
    <p:sldId id="709" r:id="rId4"/>
    <p:sldId id="739" r:id="rId5"/>
    <p:sldId id="759" r:id="rId6"/>
    <p:sldId id="733" r:id="rId7"/>
    <p:sldId id="756" r:id="rId8"/>
    <p:sldId id="757" r:id="rId9"/>
    <p:sldId id="758" r:id="rId10"/>
    <p:sldId id="734" r:id="rId11"/>
    <p:sldId id="735" r:id="rId12"/>
    <p:sldId id="736" r:id="rId13"/>
    <p:sldId id="737" r:id="rId14"/>
    <p:sldId id="738" r:id="rId15"/>
    <p:sldId id="740" r:id="rId16"/>
    <p:sldId id="741" r:id="rId17"/>
    <p:sldId id="722" r:id="rId18"/>
    <p:sldId id="750" r:id="rId19"/>
    <p:sldId id="751" r:id="rId20"/>
    <p:sldId id="752" r:id="rId21"/>
    <p:sldId id="753" r:id="rId22"/>
    <p:sldId id="754" r:id="rId23"/>
    <p:sldId id="755" r:id="rId24"/>
    <p:sldId id="703" r:id="rId25"/>
    <p:sldId id="760"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68">
          <p15:clr>
            <a:srgbClr val="A4A3A4"/>
          </p15:clr>
        </p15:guide>
        <p15:guide id="2" pos="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74" d="100"/>
          <a:sy n="74" d="100"/>
        </p:scale>
        <p:origin x="-1792" y="-96"/>
      </p:cViewPr>
      <p:guideLst>
        <p:guide orient="horz" pos="581"/>
        <p:guide pos="2661"/>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12/11/17</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12/11/17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 to Start</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37443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10</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11</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13</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14</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15</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16</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17</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18</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19</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20</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21</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24</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25</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4</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5</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6</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7</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8</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HALE</a:t>
            </a:r>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9</a:t>
            </a:fld>
            <a:endParaRPr lang="en-US" dirty="0"/>
          </a:p>
        </p:txBody>
      </p:sp>
    </p:spTree>
    <p:extLst>
      <p:ext uri="{BB962C8B-B14F-4D97-AF65-F5344CB8AC3E}">
        <p14:creationId xmlns:p14="http://schemas.microsoft.com/office/powerpoint/2010/main" val="287059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616148"/>
          </a:xfrm>
        </p:spPr>
        <p:txBody>
          <a:bodyPr anchor="b"/>
          <a:lstStyle>
            <a:lvl1pPr>
              <a:defRPr sz="4200" baseline="0">
                <a:solidFill>
                  <a:schemeClr val="tx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96525"/>
            <a:ext cx="9144000" cy="758952"/>
          </a:xfrm>
        </p:spPr>
        <p:txBody>
          <a:bodyPr>
            <a:normAutofit/>
          </a:bodyPr>
          <a:lstStyle>
            <a:lvl1pPr>
              <a:defRPr sz="4000">
                <a:solidFill>
                  <a:schemeClr val="tx2">
                    <a:lumMod val="50000"/>
                  </a:schemeClr>
                </a:solidFill>
                <a:latin typeface="Cambria" pitchFamily="18" charset="0"/>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6" name="Picture 5" descr="199 crest(new).jpg"/>
          <p:cNvPicPr>
            <a:picLocks noChangeAspect="1"/>
          </p:cNvPicPr>
          <p:nvPr userDrawn="1"/>
        </p:nvPicPr>
        <p:blipFill>
          <a:blip r:embed="rId2"/>
          <a:stretch>
            <a:fillRect/>
          </a:stretch>
        </p:blipFill>
        <p:spPr>
          <a:xfrm>
            <a:off x="4189231" y="763720"/>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341307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0" name="Picture 19" descr="199 crest(new).jpg"/>
          <p:cNvPicPr>
            <a:picLocks noChangeAspect="1"/>
          </p:cNvPicPr>
          <p:nvPr userDrawn="1"/>
        </p:nvPicPr>
        <p:blipFill>
          <a:blip r:embed="rId2"/>
          <a:stretch>
            <a:fillRect/>
          </a:stretch>
        </p:blipFill>
        <p:spPr>
          <a:xfrm>
            <a:off x="4189231" y="2068622"/>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2">
                    <a:lumMod val="50000"/>
                  </a:schemeClr>
                </a:solidFill>
              </a:defRPr>
            </a:lvl1pPr>
          </a:lstStyle>
          <a:p>
            <a:r>
              <a:rPr kumimoji="0" lang="en-US" smtClean="0"/>
              <a:t>Click to edit Master title style</a:t>
            </a:r>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Rectangle 8"/>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lvl1pPr>
              <a:defRPr>
                <a:solidFill>
                  <a:schemeClr val="tx2">
                    <a:lumMod val="50000"/>
                  </a:schemeClr>
                </a:solidFill>
              </a:defRPr>
            </a:lvl1pPr>
          </a:lstStyle>
          <a:p>
            <a:r>
              <a:rPr kumimoji="0" lang="en-US" smtClean="0"/>
              <a:t>Click to edit Master title style</a:t>
            </a:r>
            <a:endParaRPr kumimoji="0" lang="en-US" dirty="0"/>
          </a:p>
        </p:txBody>
      </p:sp>
      <p:pic>
        <p:nvPicPr>
          <p:cNvPr id="28" name="Picture 27" descr="199 crest(new).jpg"/>
          <p:cNvPicPr>
            <a:picLocks noChangeAspect="1"/>
          </p:cNvPicPr>
          <p:nvPr userDrawn="1"/>
        </p:nvPicPr>
        <p:blipFill>
          <a:blip r:embed="rId2"/>
          <a:stretch>
            <a:fillRect/>
          </a:stretch>
        </p:blipFill>
        <p:spPr>
          <a:xfrm>
            <a:off x="4189231" y="763720"/>
            <a:ext cx="783266" cy="1044355"/>
          </a:xfrm>
          <a:prstGeom prst="rect">
            <a:avLst/>
          </a:prstGeom>
        </p:spPr>
      </p:pic>
      <p:sp>
        <p:nvSpPr>
          <p:cNvPr id="17" name="Rectangle 16"/>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smtClean="0"/>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0" y="517791"/>
            <a:ext cx="91440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669312"/>
            <a:ext cx="8534400" cy="4486019"/>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6" name="Picture 15" descr="199 crest(new).jpg"/>
          <p:cNvPicPr>
            <a:picLocks noChangeAspect="1"/>
          </p:cNvPicPr>
          <p:nvPr/>
        </p:nvPicPr>
        <p:blipFill>
          <a:blip r:embed="rId9"/>
          <a:stretch>
            <a:fillRect/>
          </a:stretch>
        </p:blipFill>
        <p:spPr>
          <a:xfrm>
            <a:off x="4189231" y="763720"/>
            <a:ext cx="783266" cy="10443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ctr" rtl="0" eaLnBrk="1" latinLnBrk="0" hangingPunct="1">
        <a:spcBef>
          <a:spcPct val="0"/>
        </a:spcBef>
        <a:buNone/>
        <a:defRPr kumimoji="0" sz="4000" kern="1200" baseline="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www.nsf.gov/funding/pgm_summ.jsp?pims_id=5260" TargetMode="External"/><Relationship Id="rId4" Type="http://schemas.openxmlformats.org/officeDocument/2006/relationships/hyperlink" Target="https://www.nsf.gov/publications/pub_summ.jsp?WT.z_pims_id=5260&amp;ods_key=nsf18513" TargetMode="External"/><Relationship Id="rId5" Type="http://schemas.openxmlformats.org/officeDocument/2006/relationships/hyperlink" Target="https://www.nsf.gov/publications/pub_summ.jsp?ods_key=nsf15012"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sf.gov/publications/pub_summ.jsp?ods_key=nsf15012"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hyperlink" Target="http://www.tvworldwide.com/events/nsf/161117/default.cfm"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44" y="3603625"/>
            <a:ext cx="8827912" cy="2593975"/>
          </a:xfrm>
        </p:spPr>
        <p:txBody>
          <a:bodyPr>
            <a:normAutofit/>
          </a:bodyPr>
          <a:lstStyle/>
          <a:p>
            <a:r>
              <a:rPr lang="en-US" sz="2800" cap="none" dirty="0" smtClean="0"/>
              <a:t>NSF Major Research Instrumentation</a:t>
            </a:r>
            <a:endParaRPr lang="en-US" dirty="0" smtClean="0"/>
          </a:p>
          <a:p>
            <a:endParaRPr lang="en-US" dirty="0"/>
          </a:p>
          <a:p>
            <a:r>
              <a:rPr lang="en-US" dirty="0" smtClean="0"/>
              <a:t>ORSP Information Session</a:t>
            </a:r>
          </a:p>
          <a:p>
            <a:r>
              <a:rPr lang="en-US" dirty="0" smtClean="0"/>
              <a:t>December 8, 2017</a:t>
            </a:r>
          </a:p>
          <a:p>
            <a:r>
              <a:rPr lang="en-US" dirty="0" smtClean="0"/>
              <a:t>CME Boardroom</a:t>
            </a:r>
          </a:p>
          <a:p>
            <a:endParaRPr lang="en-US" dirty="0" smtClean="0"/>
          </a:p>
          <a:p>
            <a:endParaRPr lang="en-US" dirty="0"/>
          </a:p>
          <a:p>
            <a:endParaRPr lang="en-US" dirty="0" smtClean="0"/>
          </a:p>
        </p:txBody>
      </p:sp>
      <p:sp>
        <p:nvSpPr>
          <p:cNvPr id="2" name="Title 1"/>
          <p:cNvSpPr>
            <a:spLocks noGrp="1"/>
          </p:cNvSpPr>
          <p:nvPr>
            <p:ph type="ctrTitle"/>
          </p:nvPr>
        </p:nvSpPr>
        <p:spPr>
          <a:xfrm>
            <a:off x="158044" y="171235"/>
            <a:ext cx="8827912" cy="1116615"/>
          </a:xfrm>
        </p:spPr>
        <p:txBody>
          <a:bodyPr>
            <a:noAutofit/>
          </a:bodyPr>
          <a:lstStyle/>
          <a:p>
            <a:r>
              <a:rPr lang="en-US" sz="4400" b="1" dirty="0" smtClean="0">
                <a:solidFill>
                  <a:schemeClr val="accent1">
                    <a:lumMod val="50000"/>
                  </a:schemeClr>
                </a:solidFill>
                <a:latin typeface="Cambria" pitchFamily="18" charset="0"/>
              </a:rPr>
              <a:t>The University of Mississippi</a:t>
            </a:r>
            <a:endParaRPr lang="en-US" sz="4400" b="1" dirty="0">
              <a:solidFill>
                <a:schemeClr val="accent1">
                  <a:lumMod val="50000"/>
                </a:schemeClr>
              </a:solidFill>
              <a:latin typeface="Cambria" pitchFamily="18" charset="0"/>
            </a:endParaRPr>
          </a:p>
        </p:txBody>
      </p:sp>
      <p:pic>
        <p:nvPicPr>
          <p:cNvPr id="4" name="Picture 3" descr="199 crest(new).jpg"/>
          <p:cNvPicPr>
            <a:picLocks noChangeAspect="1"/>
          </p:cNvPicPr>
          <p:nvPr/>
        </p:nvPicPr>
        <p:blipFill>
          <a:blip r:embed="rId3"/>
          <a:stretch>
            <a:fillRect/>
          </a:stretch>
        </p:blipFill>
        <p:spPr>
          <a:xfrm>
            <a:off x="3770489" y="1463631"/>
            <a:ext cx="1416497" cy="18886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NSF Submission Limit</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Two in &gt;= $100M; &lt;  $1,000,000 </a:t>
            </a: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r>
              <a:rPr lang="en-US" sz="2800" dirty="0" smtClean="0">
                <a:solidFill>
                  <a:srgbClr val="1F497D"/>
                </a:solidFill>
              </a:rPr>
              <a:t>One: &gt;= $1,000,000 to $4,000,000</a:t>
            </a:r>
          </a:p>
          <a:p>
            <a:pPr marL="342900" lvl="1" indent="-342900">
              <a:spcAft>
                <a:spcPts val="600"/>
              </a:spcAft>
              <a:buClr>
                <a:schemeClr val="accent1"/>
              </a:buClr>
              <a:buSzPct val="85000"/>
            </a:pPr>
            <a:endParaRPr lang="en-US" sz="2800" dirty="0" smtClean="0">
              <a:solidFill>
                <a:srgbClr val="1F497D"/>
              </a:solidFill>
            </a:endParaRPr>
          </a:p>
          <a:p>
            <a:pPr marL="342900" lvl="1" indent="-342900">
              <a:spcAft>
                <a:spcPts val="600"/>
              </a:spcAft>
              <a:buClr>
                <a:schemeClr val="accent1"/>
              </a:buClr>
              <a:buSzPct val="85000"/>
            </a:pPr>
            <a:r>
              <a:rPr lang="en-US" sz="2800" dirty="0" smtClean="0">
                <a:solidFill>
                  <a:srgbClr val="1F497D"/>
                </a:solidFill>
              </a:rPr>
              <a:t>Refers to ask price (not total project cost)</a:t>
            </a:r>
            <a:endParaRPr lang="en-US" sz="2800" dirty="0">
              <a:solidFill>
                <a:srgbClr val="1F497D"/>
              </a:solidFill>
            </a:endParaRPr>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817291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Cost Share</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Required, Exactly 30% of Project Cost</a:t>
            </a:r>
          </a:p>
          <a:p>
            <a:pPr marL="342900" lvl="1" indent="-342900">
              <a:spcAft>
                <a:spcPts val="600"/>
              </a:spcAft>
              <a:buClr>
                <a:schemeClr val="accent1"/>
              </a:buClr>
              <a:buSzPct val="85000"/>
            </a:pPr>
            <a:r>
              <a:rPr lang="en-US" sz="2800" dirty="0" smtClean="0">
                <a:solidFill>
                  <a:srgbClr val="1F497D"/>
                </a:solidFill>
              </a:rPr>
              <a:t>Or about 43% of Ask Cost</a:t>
            </a:r>
          </a:p>
          <a:p>
            <a:pPr marL="342900" lvl="1" indent="-342900">
              <a:spcAft>
                <a:spcPts val="600"/>
              </a:spcAft>
              <a:buClr>
                <a:schemeClr val="accent1"/>
              </a:buClr>
              <a:buSzPct val="85000"/>
            </a:pPr>
            <a:r>
              <a:rPr lang="en-US" sz="2800" dirty="0" smtClean="0">
                <a:solidFill>
                  <a:srgbClr val="1F497D"/>
                </a:solidFill>
              </a:rPr>
              <a:t>At UM this year:</a:t>
            </a:r>
          </a:p>
          <a:p>
            <a:pPr marL="617220" lvl="2" indent="-342900">
              <a:spcAft>
                <a:spcPts val="600"/>
              </a:spcAft>
              <a:buClr>
                <a:schemeClr val="accent1"/>
              </a:buClr>
              <a:buSzPct val="85000"/>
            </a:pPr>
            <a:r>
              <a:rPr lang="en-US" dirty="0" smtClean="0">
                <a:solidFill>
                  <a:srgbClr val="1F497D"/>
                </a:solidFill>
              </a:rPr>
              <a:t>All Cost Share should come from the academic units who are proposing to use the instrument</a:t>
            </a:r>
          </a:p>
          <a:p>
            <a:pPr marL="617220" lvl="2" indent="-342900">
              <a:spcAft>
                <a:spcPts val="600"/>
              </a:spcAft>
              <a:buClr>
                <a:schemeClr val="accent1"/>
              </a:buClr>
              <a:buSzPct val="85000"/>
            </a:pPr>
            <a:r>
              <a:rPr lang="en-US" dirty="0" smtClean="0">
                <a:solidFill>
                  <a:srgbClr val="1F497D"/>
                </a:solidFill>
              </a:rPr>
              <a:t>Best to line up your cost share at internal proposal time</a:t>
            </a:r>
          </a:p>
          <a:p>
            <a:pPr marL="617220" lvl="2" indent="-342900">
              <a:spcAft>
                <a:spcPts val="600"/>
              </a:spcAft>
              <a:buClr>
                <a:schemeClr val="accent1"/>
              </a:buClr>
              <a:buSzPct val="85000"/>
            </a:pPr>
            <a:r>
              <a:rPr lang="en-US" dirty="0" smtClean="0">
                <a:solidFill>
                  <a:srgbClr val="1F497D"/>
                </a:solidFill>
              </a:rPr>
              <a:t>Chairs/Deans will be asked to contribute to many proposals, but only two will be submitted, and likely a max of one will be funded</a:t>
            </a:r>
          </a:p>
          <a:p>
            <a:pPr marL="617220" lvl="2" indent="-342900">
              <a:spcAft>
                <a:spcPts val="600"/>
              </a:spcAft>
              <a:buClr>
                <a:schemeClr val="accent1"/>
              </a:buClr>
              <a:buSzPct val="85000"/>
            </a:pPr>
            <a:r>
              <a:rPr lang="en-US" dirty="0" smtClean="0">
                <a:solidFill>
                  <a:srgbClr val="1F497D"/>
                </a:solidFill>
              </a:rPr>
              <a:t>Leader of proposal should line up the cost share from the contributors</a:t>
            </a:r>
            <a:endParaRPr lang="en-US" dirty="0" smtClean="0"/>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6615966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Review</a:t>
            </a:r>
            <a:endParaRPr lang="en-US" dirty="0"/>
          </a:p>
        </p:txBody>
      </p:sp>
      <p:sp>
        <p:nvSpPr>
          <p:cNvPr id="6" name="Content Placeholder 2"/>
          <p:cNvSpPr>
            <a:spLocks noGrp="1"/>
          </p:cNvSpPr>
          <p:nvPr>
            <p:ph sz="quarter" idx="1"/>
          </p:nvPr>
        </p:nvSpPr>
        <p:spPr>
          <a:xfrm>
            <a:off x="427607" y="1683472"/>
            <a:ext cx="85284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Suggest the NSF division that funds most of the research to be conducted by the one that review it</a:t>
            </a:r>
          </a:p>
          <a:p>
            <a:pPr marL="342900" lvl="1" indent="-342900">
              <a:spcAft>
                <a:spcPts val="600"/>
              </a:spcAft>
              <a:buClr>
                <a:schemeClr val="accent1"/>
              </a:buClr>
              <a:buSzPct val="85000"/>
            </a:pPr>
            <a:r>
              <a:rPr lang="en-US" sz="2800" dirty="0" smtClean="0">
                <a:solidFill>
                  <a:srgbClr val="1F497D"/>
                </a:solidFill>
              </a:rPr>
              <a:t>Panel Review, Mail Review, or Combination</a:t>
            </a:r>
          </a:p>
          <a:p>
            <a:pPr marL="342900" lvl="1" indent="-342900">
              <a:spcAft>
                <a:spcPts val="600"/>
              </a:spcAft>
              <a:buClr>
                <a:schemeClr val="accent1"/>
              </a:buClr>
              <a:buSzPct val="85000"/>
            </a:pPr>
            <a:r>
              <a:rPr lang="en-US" sz="2800" dirty="0" smtClean="0">
                <a:solidFill>
                  <a:srgbClr val="1F497D"/>
                </a:solidFill>
              </a:rPr>
              <a:t>Funding decisions made at the Division Level</a:t>
            </a:r>
          </a:p>
          <a:p>
            <a:pPr marL="342900" lvl="1" indent="-342900">
              <a:spcAft>
                <a:spcPts val="600"/>
              </a:spcAft>
              <a:buClr>
                <a:schemeClr val="accent1"/>
              </a:buClr>
              <a:buSzPct val="85000"/>
            </a:pPr>
            <a:r>
              <a:rPr lang="en-US" sz="2800" dirty="0" smtClean="0">
                <a:solidFill>
                  <a:srgbClr val="1F497D"/>
                </a:solidFill>
              </a:rPr>
              <a:t>20-25% of proposals will be funded</a:t>
            </a: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661271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Tips</a:t>
            </a:r>
            <a:endParaRPr lang="en-US" dirty="0"/>
          </a:p>
        </p:txBody>
      </p:sp>
      <p:sp>
        <p:nvSpPr>
          <p:cNvPr id="6" name="Content Placeholder 2"/>
          <p:cNvSpPr>
            <a:spLocks noGrp="1"/>
          </p:cNvSpPr>
          <p:nvPr>
            <p:ph sz="quarter" idx="1"/>
          </p:nvPr>
        </p:nvSpPr>
        <p:spPr>
          <a:xfrm>
            <a:off x="427607" y="1683472"/>
            <a:ext cx="85284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Know what NSF division or director applying to supports (e.g., not medical research)</a:t>
            </a:r>
          </a:p>
          <a:p>
            <a:pPr marL="342900" lvl="1" indent="-342900">
              <a:spcAft>
                <a:spcPts val="600"/>
              </a:spcAft>
              <a:buClr>
                <a:schemeClr val="accent1"/>
              </a:buClr>
              <a:buSzPct val="85000"/>
            </a:pPr>
            <a:r>
              <a:rPr lang="en-US" sz="2800" dirty="0" smtClean="0">
                <a:solidFill>
                  <a:srgbClr val="1F497D"/>
                </a:solidFill>
              </a:rPr>
              <a:t>Read, mark-up, re-read, and understand the Solicitation and FAQ</a:t>
            </a:r>
          </a:p>
          <a:p>
            <a:pPr marL="342900" lvl="1" indent="-342900">
              <a:spcAft>
                <a:spcPts val="600"/>
              </a:spcAft>
              <a:buClr>
                <a:schemeClr val="accent1"/>
              </a:buClr>
              <a:buSzPct val="85000"/>
            </a:pPr>
            <a:r>
              <a:rPr lang="en-US" sz="2800" dirty="0" smtClean="0">
                <a:solidFill>
                  <a:srgbClr val="1F497D"/>
                </a:solidFill>
              </a:rPr>
              <a:t>E-mail you program officer to set up a phone conversation to ask questions about your proposal idea</a:t>
            </a:r>
          </a:p>
          <a:p>
            <a:pPr marL="342900" lvl="1" indent="-342900">
              <a:spcAft>
                <a:spcPts val="600"/>
              </a:spcAft>
              <a:buClr>
                <a:schemeClr val="accent1"/>
              </a:buClr>
              <a:buSzPct val="85000"/>
            </a:pPr>
            <a:r>
              <a:rPr lang="en-US" sz="2800" dirty="0" smtClean="0">
                <a:solidFill>
                  <a:srgbClr val="1F497D"/>
                </a:solidFill>
              </a:rPr>
              <a:t>Pay attention to the checklist in the solicitation</a:t>
            </a:r>
          </a:p>
          <a:p>
            <a:pPr marL="342900" lvl="1" indent="-342900">
              <a:spcAft>
                <a:spcPts val="600"/>
              </a:spcAft>
              <a:buClr>
                <a:schemeClr val="accent1"/>
              </a:buClr>
              <a:buSzPct val="85000"/>
            </a:pPr>
            <a:endParaRPr lang="en-US" sz="2800" dirty="0" smtClean="0">
              <a:solidFill>
                <a:srgbClr val="1F497D"/>
              </a:solidFill>
            </a:endParaRP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243394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More Tips</a:t>
            </a:r>
            <a:endParaRPr lang="en-US" dirty="0"/>
          </a:p>
        </p:txBody>
      </p:sp>
      <p:sp>
        <p:nvSpPr>
          <p:cNvPr id="6" name="Content Placeholder 2"/>
          <p:cNvSpPr>
            <a:spLocks noGrp="1"/>
          </p:cNvSpPr>
          <p:nvPr>
            <p:ph sz="quarter" idx="1"/>
          </p:nvPr>
        </p:nvSpPr>
        <p:spPr>
          <a:xfrm>
            <a:off x="427607" y="1683472"/>
            <a:ext cx="85284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Leverage staff with management experience in the plan to manage/operate the instrument</a:t>
            </a:r>
          </a:p>
          <a:p>
            <a:pPr marL="342900" lvl="1" indent="-342900">
              <a:spcAft>
                <a:spcPts val="600"/>
              </a:spcAft>
              <a:buClr>
                <a:schemeClr val="accent1"/>
              </a:buClr>
              <a:buSzPct val="85000"/>
            </a:pPr>
            <a:r>
              <a:rPr lang="en-US" sz="2800" dirty="0" smtClean="0">
                <a:solidFill>
                  <a:srgbClr val="1F497D"/>
                </a:solidFill>
              </a:rPr>
              <a:t>Data Management Plan: How data generated with instrument will be stored, shared with users and the community</a:t>
            </a:r>
          </a:p>
          <a:p>
            <a:pPr marL="342900" lvl="1" indent="-342900">
              <a:spcAft>
                <a:spcPts val="600"/>
              </a:spcAft>
              <a:buClr>
                <a:schemeClr val="accent1"/>
              </a:buClr>
              <a:buSzPct val="85000"/>
            </a:pPr>
            <a:r>
              <a:rPr lang="en-US" sz="2800" dirty="0" smtClean="0">
                <a:solidFill>
                  <a:srgbClr val="1F497D"/>
                </a:solidFill>
              </a:rPr>
              <a:t>Institutional Commitment:</a:t>
            </a:r>
          </a:p>
          <a:p>
            <a:pPr marL="617220" lvl="2" indent="-342900">
              <a:spcAft>
                <a:spcPts val="600"/>
              </a:spcAft>
              <a:buClr>
                <a:schemeClr val="accent1"/>
              </a:buClr>
              <a:buSzPct val="85000"/>
            </a:pPr>
            <a:r>
              <a:rPr lang="en-US" sz="2600" dirty="0" smtClean="0">
                <a:solidFill>
                  <a:srgbClr val="1F497D"/>
                </a:solidFill>
              </a:rPr>
              <a:t>How will the instrument be maintained and managed</a:t>
            </a:r>
          </a:p>
          <a:p>
            <a:pPr marL="342900" lvl="1" indent="-342900">
              <a:spcAft>
                <a:spcPts val="600"/>
              </a:spcAft>
              <a:buClr>
                <a:schemeClr val="accent1"/>
              </a:buClr>
              <a:buSzPct val="85000"/>
            </a:pPr>
            <a:r>
              <a:rPr lang="en-US" sz="2800" dirty="0" smtClean="0">
                <a:solidFill>
                  <a:srgbClr val="1F497D"/>
                </a:solidFill>
              </a:rPr>
              <a:t>Strong use, sharing, accessibility</a:t>
            </a:r>
          </a:p>
          <a:p>
            <a:pPr marL="342900" lvl="1" indent="-342900">
              <a:spcAft>
                <a:spcPts val="600"/>
              </a:spcAft>
              <a:buClr>
                <a:schemeClr val="accent1"/>
              </a:buClr>
              <a:buSzPct val="85000"/>
            </a:pPr>
            <a:r>
              <a:rPr lang="en-US" sz="2800" dirty="0" smtClean="0">
                <a:solidFill>
                  <a:srgbClr val="1F497D"/>
                </a:solidFill>
              </a:rPr>
              <a:t>Scope of work should match the budget</a:t>
            </a:r>
          </a:p>
          <a:p>
            <a:pPr marL="342900" lvl="1" indent="-342900">
              <a:spcAft>
                <a:spcPts val="600"/>
              </a:spcAft>
              <a:buClr>
                <a:schemeClr val="accent1"/>
              </a:buClr>
              <a:buSzPct val="85000"/>
            </a:pPr>
            <a:endParaRPr lang="en-US" sz="2800" dirty="0" smtClean="0">
              <a:solidFill>
                <a:srgbClr val="1F497D"/>
              </a:solidFill>
            </a:endParaRP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150994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Integration of Research and Training</a:t>
            </a:r>
            <a:endParaRPr lang="en-US" dirty="0"/>
          </a:p>
        </p:txBody>
      </p:sp>
      <p:sp>
        <p:nvSpPr>
          <p:cNvPr id="6" name="Content Placeholder 2"/>
          <p:cNvSpPr>
            <a:spLocks noGrp="1"/>
          </p:cNvSpPr>
          <p:nvPr>
            <p:ph sz="quarter" idx="1"/>
          </p:nvPr>
        </p:nvSpPr>
        <p:spPr>
          <a:xfrm>
            <a:off x="427607" y="1683472"/>
            <a:ext cx="85284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Integrate Research and Training</a:t>
            </a:r>
          </a:p>
          <a:p>
            <a:pPr marL="342900" lvl="1" indent="-342900">
              <a:spcAft>
                <a:spcPts val="600"/>
              </a:spcAft>
              <a:buClr>
                <a:schemeClr val="accent1"/>
              </a:buClr>
              <a:buSzPct val="85000"/>
            </a:pPr>
            <a:r>
              <a:rPr lang="en-US" sz="2800" dirty="0" smtClean="0">
                <a:solidFill>
                  <a:srgbClr val="1F497D"/>
                </a:solidFill>
              </a:rPr>
              <a:t>Not good enough to just say that you have a strong track record</a:t>
            </a:r>
          </a:p>
          <a:p>
            <a:pPr marL="342900" lvl="1" indent="-342900">
              <a:spcAft>
                <a:spcPts val="600"/>
              </a:spcAft>
              <a:buClr>
                <a:schemeClr val="accent1"/>
              </a:buClr>
              <a:buSzPct val="85000"/>
            </a:pPr>
            <a:r>
              <a:rPr lang="en-US" sz="2800" dirty="0" smtClean="0">
                <a:solidFill>
                  <a:srgbClr val="1F497D"/>
                </a:solidFill>
              </a:rPr>
              <a:t>Give specifics on integration</a:t>
            </a:r>
          </a:p>
          <a:p>
            <a:pPr marL="342900" lvl="1" indent="-342900">
              <a:spcAft>
                <a:spcPts val="600"/>
              </a:spcAft>
              <a:buClr>
                <a:schemeClr val="accent1"/>
              </a:buClr>
              <a:buSzPct val="85000"/>
            </a:pPr>
            <a:r>
              <a:rPr lang="en-US" sz="2800" dirty="0" smtClean="0">
                <a:solidFill>
                  <a:srgbClr val="1F497D"/>
                </a:solidFill>
              </a:rPr>
              <a:t>Assessment: Be sure to show how you’ll assess instrument’s success</a:t>
            </a: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41653445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Competitive Tips</a:t>
            </a:r>
            <a:endParaRPr lang="en-US" dirty="0"/>
          </a:p>
        </p:txBody>
      </p:sp>
      <p:sp>
        <p:nvSpPr>
          <p:cNvPr id="6" name="Content Placeholder 2"/>
          <p:cNvSpPr>
            <a:spLocks noGrp="1"/>
          </p:cNvSpPr>
          <p:nvPr>
            <p:ph sz="quarter" idx="1"/>
          </p:nvPr>
        </p:nvSpPr>
        <p:spPr>
          <a:xfrm>
            <a:off x="427607" y="1683472"/>
            <a:ext cx="85284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Talk about the impact on the research</a:t>
            </a:r>
          </a:p>
          <a:p>
            <a:pPr marL="342900" lvl="1" indent="-342900">
              <a:spcAft>
                <a:spcPts val="600"/>
              </a:spcAft>
              <a:buClr>
                <a:schemeClr val="accent1"/>
              </a:buClr>
              <a:buSzPct val="85000"/>
            </a:pPr>
            <a:r>
              <a:rPr lang="en-US" sz="2800" dirty="0" smtClean="0">
                <a:solidFill>
                  <a:srgbClr val="1F497D"/>
                </a:solidFill>
              </a:rPr>
              <a:t>Talk about the impact on research training</a:t>
            </a:r>
          </a:p>
          <a:p>
            <a:pPr marL="342900" lvl="1" indent="-342900">
              <a:spcAft>
                <a:spcPts val="600"/>
              </a:spcAft>
              <a:buClr>
                <a:schemeClr val="accent1"/>
              </a:buClr>
              <a:buSzPct val="85000"/>
            </a:pPr>
            <a:r>
              <a:rPr lang="en-US" sz="2800" dirty="0" smtClean="0">
                <a:solidFill>
                  <a:srgbClr val="1F497D"/>
                </a:solidFill>
              </a:rPr>
              <a:t>Don’t assume users will come after you get the instrument—they need to be lined up before hand</a:t>
            </a:r>
          </a:p>
          <a:p>
            <a:pPr marL="342900" lvl="1" indent="-342900">
              <a:spcAft>
                <a:spcPts val="600"/>
              </a:spcAft>
              <a:buClr>
                <a:schemeClr val="accent1"/>
              </a:buClr>
              <a:buSzPct val="85000"/>
            </a:pPr>
            <a:r>
              <a:rPr lang="en-US" sz="2800" dirty="0" smtClean="0">
                <a:solidFill>
                  <a:srgbClr val="1F497D"/>
                </a:solidFill>
              </a:rPr>
              <a:t>Not enough to establish the need; more about the impact that it will have</a:t>
            </a:r>
          </a:p>
          <a:p>
            <a:pPr marL="342900" lvl="1" indent="-342900">
              <a:spcAft>
                <a:spcPts val="600"/>
              </a:spcAft>
              <a:buClr>
                <a:schemeClr val="accent1"/>
              </a:buClr>
              <a:buSzPct val="85000"/>
            </a:pPr>
            <a:r>
              <a:rPr lang="en-US" sz="2800" dirty="0" smtClean="0">
                <a:solidFill>
                  <a:srgbClr val="1F497D"/>
                </a:solidFill>
              </a:rPr>
              <a:t>Why us? How will it impact the institution? </a:t>
            </a:r>
          </a:p>
          <a:p>
            <a:pPr marL="342900" lvl="1" indent="-342900">
              <a:spcAft>
                <a:spcPts val="600"/>
              </a:spcAft>
              <a:buClr>
                <a:schemeClr val="accent1"/>
              </a:buClr>
              <a:buSzPct val="85000"/>
            </a:pPr>
            <a:r>
              <a:rPr lang="en-US" sz="2800" dirty="0" smtClean="0">
                <a:solidFill>
                  <a:srgbClr val="1F497D"/>
                </a:solidFill>
              </a:rPr>
              <a:t>If you have 20 users lined up, pick a subset to feature, and put the rest in a table</a:t>
            </a: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70529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NSF Merit Review Criteria</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Standard NSF (see page 11-12 of solicitation)</a:t>
            </a:r>
          </a:p>
          <a:p>
            <a:pPr marL="617220" lvl="2" indent="-342900">
              <a:spcAft>
                <a:spcPts val="600"/>
              </a:spcAft>
              <a:buClr>
                <a:schemeClr val="accent1"/>
              </a:buClr>
              <a:buSzPct val="85000"/>
            </a:pPr>
            <a:r>
              <a:rPr lang="en-US" dirty="0" smtClean="0"/>
              <a:t>Intellectual Merit</a:t>
            </a:r>
          </a:p>
          <a:p>
            <a:pPr marL="617220" lvl="2" indent="-342900">
              <a:spcAft>
                <a:spcPts val="600"/>
              </a:spcAft>
              <a:buClr>
                <a:schemeClr val="accent1"/>
              </a:buClr>
              <a:buSzPct val="85000"/>
            </a:pPr>
            <a:r>
              <a:rPr lang="en-US" dirty="0" smtClean="0"/>
              <a:t>Broader Impacts</a:t>
            </a:r>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325218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Eligible Cost Sharing</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5" name="Picture 4"/>
          <p:cNvPicPr>
            <a:picLocks noChangeAspect="1"/>
          </p:cNvPicPr>
          <p:nvPr/>
        </p:nvPicPr>
        <p:blipFill>
          <a:blip r:embed="rId4"/>
          <a:stretch>
            <a:fillRect/>
          </a:stretch>
        </p:blipFill>
        <p:spPr>
          <a:xfrm>
            <a:off x="133672" y="2356329"/>
            <a:ext cx="9144000" cy="1429128"/>
          </a:xfrm>
          <a:prstGeom prst="rect">
            <a:avLst/>
          </a:prstGeom>
        </p:spPr>
      </p:pic>
      <p:pic>
        <p:nvPicPr>
          <p:cNvPr id="7" name="Picture 6"/>
          <p:cNvPicPr>
            <a:picLocks noChangeAspect="1"/>
          </p:cNvPicPr>
          <p:nvPr/>
        </p:nvPicPr>
        <p:blipFill>
          <a:blip r:embed="rId5"/>
          <a:stretch>
            <a:fillRect/>
          </a:stretch>
        </p:blipFill>
        <p:spPr>
          <a:xfrm>
            <a:off x="133671" y="4235203"/>
            <a:ext cx="8765427" cy="1446721"/>
          </a:xfrm>
          <a:prstGeom prst="rect">
            <a:avLst/>
          </a:prstGeom>
        </p:spPr>
      </p:pic>
    </p:spTree>
    <p:extLst>
      <p:ext uri="{BB962C8B-B14F-4D97-AF65-F5344CB8AC3E}">
        <p14:creationId xmlns:p14="http://schemas.microsoft.com/office/powerpoint/2010/main" val="5877437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Auxiliary Pieces</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3" name="Picture 2"/>
          <p:cNvPicPr>
            <a:picLocks noChangeAspect="1"/>
          </p:cNvPicPr>
          <p:nvPr/>
        </p:nvPicPr>
        <p:blipFill>
          <a:blip r:embed="rId4"/>
          <a:stretch>
            <a:fillRect/>
          </a:stretch>
        </p:blipFill>
        <p:spPr>
          <a:xfrm>
            <a:off x="1588" y="2476500"/>
            <a:ext cx="9246834" cy="2085752"/>
          </a:xfrm>
          <a:prstGeom prst="rect">
            <a:avLst/>
          </a:prstGeom>
        </p:spPr>
      </p:pic>
    </p:spTree>
    <p:extLst>
      <p:ext uri="{BB962C8B-B14F-4D97-AF65-F5344CB8AC3E}">
        <p14:creationId xmlns:p14="http://schemas.microsoft.com/office/powerpoint/2010/main" val="30869241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Resources</a:t>
            </a:r>
            <a:endParaRPr lang="en-US" dirty="0"/>
          </a:p>
        </p:txBody>
      </p:sp>
      <p:sp>
        <p:nvSpPr>
          <p:cNvPr id="6" name="Content Placeholder 2"/>
          <p:cNvSpPr>
            <a:spLocks noGrp="1"/>
          </p:cNvSpPr>
          <p:nvPr>
            <p:ph sz="quarter" idx="1"/>
          </p:nvPr>
        </p:nvSpPr>
        <p:spPr>
          <a:xfrm>
            <a:off x="624334" y="1572055"/>
            <a:ext cx="7432548" cy="1419311"/>
          </a:xfrm>
        </p:spPr>
        <p:txBody>
          <a:bodyPr>
            <a:noAutofit/>
          </a:bodyPr>
          <a:lstStyle/>
          <a:p>
            <a:pPr marL="342900" lvl="1" indent="-342900">
              <a:spcAft>
                <a:spcPts val="600"/>
              </a:spcAft>
              <a:buClr>
                <a:schemeClr val="accent1"/>
              </a:buClr>
              <a:buSzPct val="85000"/>
            </a:pPr>
            <a:r>
              <a:rPr lang="en-US" sz="2000" dirty="0" smtClean="0">
                <a:solidFill>
                  <a:srgbClr val="1F497D"/>
                </a:solidFill>
              </a:rPr>
              <a:t>The NSF MRI Home page: </a:t>
            </a:r>
            <a:r>
              <a:rPr lang="en-US" sz="2000" dirty="0">
                <a:solidFill>
                  <a:srgbClr val="1F497D"/>
                </a:solidFill>
                <a:hlinkClick r:id="rId3"/>
              </a:rPr>
              <a:t>https://www.nsf.gov/funding/pgm_summ.jsp?pims_id=</a:t>
            </a:r>
            <a:r>
              <a:rPr lang="en-US" sz="2000" dirty="0" smtClean="0">
                <a:solidFill>
                  <a:srgbClr val="1F497D"/>
                </a:solidFill>
                <a:hlinkClick r:id="rId3"/>
              </a:rPr>
              <a:t>5260</a:t>
            </a:r>
            <a:endParaRPr lang="en-US" sz="2000" dirty="0" smtClean="0">
              <a:solidFill>
                <a:srgbClr val="1F497D"/>
              </a:solidFill>
            </a:endParaRPr>
          </a:p>
          <a:p>
            <a:pPr marL="342900" lvl="1" indent="-342900">
              <a:spcAft>
                <a:spcPts val="600"/>
              </a:spcAft>
              <a:buClr>
                <a:schemeClr val="accent1"/>
              </a:buClr>
              <a:buSzPct val="85000"/>
            </a:pPr>
            <a:r>
              <a:rPr lang="en-US" sz="2000" dirty="0" smtClean="0">
                <a:solidFill>
                  <a:srgbClr val="1F497D"/>
                </a:solidFill>
              </a:rPr>
              <a:t>The </a:t>
            </a:r>
            <a:r>
              <a:rPr lang="en-US" sz="2000" dirty="0">
                <a:solidFill>
                  <a:srgbClr val="1F497D"/>
                </a:solidFill>
              </a:rPr>
              <a:t>solicitation itself: </a:t>
            </a:r>
            <a:r>
              <a:rPr lang="en-US" sz="2000" dirty="0">
                <a:solidFill>
                  <a:srgbClr val="1F497D"/>
                </a:solidFill>
                <a:hlinkClick r:id="rId4"/>
              </a:rPr>
              <a:t>https://www.nsf.gov/publications/pub_summ.jsp?WT.z_pims_id=5260&amp;ods_key=</a:t>
            </a:r>
            <a:r>
              <a:rPr lang="en-US" sz="2000" dirty="0" smtClean="0">
                <a:solidFill>
                  <a:srgbClr val="1F497D"/>
                </a:solidFill>
                <a:hlinkClick r:id="rId4"/>
              </a:rPr>
              <a:t>nsf18513</a:t>
            </a:r>
            <a:endParaRPr lang="en-US" sz="2000" dirty="0" smtClean="0">
              <a:solidFill>
                <a:srgbClr val="1F497D"/>
              </a:solidFill>
            </a:endParaRPr>
          </a:p>
          <a:p>
            <a:pPr marL="342900" lvl="1" indent="-342900">
              <a:spcAft>
                <a:spcPts val="600"/>
              </a:spcAft>
              <a:buClr>
                <a:schemeClr val="accent1"/>
              </a:buClr>
              <a:buSzPct val="85000"/>
            </a:pPr>
            <a:r>
              <a:rPr lang="en-US" sz="2000" dirty="0">
                <a:solidFill>
                  <a:srgbClr val="1F497D"/>
                </a:solidFill>
              </a:rPr>
              <a:t>FAQ: </a:t>
            </a:r>
            <a:r>
              <a:rPr lang="en-US" sz="2000" dirty="0">
                <a:solidFill>
                  <a:srgbClr val="1F497D"/>
                </a:solidFill>
                <a:hlinkClick r:id="rId5"/>
              </a:rPr>
              <a:t>https://www.nsf.gov/publications/pub_summ.jsp?ods_key=</a:t>
            </a:r>
            <a:r>
              <a:rPr lang="en-US" sz="2000" dirty="0" smtClean="0">
                <a:solidFill>
                  <a:srgbClr val="1F497D"/>
                </a:solidFill>
                <a:hlinkClick r:id="rId5"/>
              </a:rPr>
              <a:t>nsf15012</a:t>
            </a:r>
            <a:endParaRPr lang="en-US" sz="2000" dirty="0" smtClean="0">
              <a:solidFill>
                <a:srgbClr val="1F497D"/>
              </a:solidFill>
            </a:endParaRPr>
          </a:p>
          <a:p>
            <a:pPr marL="342900" lvl="1" indent="-342900">
              <a:spcAft>
                <a:spcPts val="600"/>
              </a:spcAft>
              <a:buClr>
                <a:schemeClr val="accent1"/>
              </a:buClr>
              <a:buSzPct val="85000"/>
            </a:pPr>
            <a:endParaRPr lang="en-US" sz="2000" dirty="0">
              <a:solidFill>
                <a:srgbClr val="1F497D"/>
              </a:solidFill>
            </a:endParaRPr>
          </a:p>
          <a:p>
            <a:pPr marL="342900" lvl="1" indent="-342900">
              <a:spcAft>
                <a:spcPts val="600"/>
              </a:spcAft>
              <a:buClr>
                <a:schemeClr val="accent1"/>
              </a:buClr>
              <a:buSzPct val="85000"/>
            </a:pPr>
            <a:endParaRPr lang="en-US" sz="2000" dirty="0" smtClean="0">
              <a:solidFill>
                <a:srgbClr val="1F497D"/>
              </a:solidFill>
            </a:endParaRPr>
          </a:p>
          <a:p>
            <a:pPr marL="342900" lvl="1" indent="-342900">
              <a:spcAft>
                <a:spcPts val="600"/>
              </a:spcAft>
              <a:buClr>
                <a:schemeClr val="accent1"/>
              </a:buClr>
              <a:buSzPct val="85000"/>
            </a:pPr>
            <a:endParaRPr lang="en-US" sz="20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17713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Faculty Salary Support</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4" name="Picture 3"/>
          <p:cNvPicPr>
            <a:picLocks noChangeAspect="1"/>
          </p:cNvPicPr>
          <p:nvPr/>
        </p:nvPicPr>
        <p:blipFill>
          <a:blip r:embed="rId4"/>
          <a:stretch>
            <a:fillRect/>
          </a:stretch>
        </p:blipFill>
        <p:spPr>
          <a:xfrm>
            <a:off x="188509" y="2356329"/>
            <a:ext cx="8700679" cy="3472410"/>
          </a:xfrm>
          <a:prstGeom prst="rect">
            <a:avLst/>
          </a:prstGeom>
        </p:spPr>
      </p:pic>
    </p:spTree>
    <p:extLst>
      <p:ext uri="{BB962C8B-B14F-4D97-AF65-F5344CB8AC3E}">
        <p14:creationId xmlns:p14="http://schemas.microsoft.com/office/powerpoint/2010/main" val="690167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Technician Time</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3" name="Picture 2"/>
          <p:cNvPicPr>
            <a:picLocks noChangeAspect="1"/>
          </p:cNvPicPr>
          <p:nvPr/>
        </p:nvPicPr>
        <p:blipFill>
          <a:blip r:embed="rId4"/>
          <a:stretch>
            <a:fillRect/>
          </a:stretch>
        </p:blipFill>
        <p:spPr>
          <a:xfrm>
            <a:off x="119039" y="2491881"/>
            <a:ext cx="8851927" cy="2454736"/>
          </a:xfrm>
          <a:prstGeom prst="rect">
            <a:avLst/>
          </a:prstGeom>
        </p:spPr>
      </p:pic>
    </p:spTree>
    <p:extLst>
      <p:ext uri="{BB962C8B-B14F-4D97-AF65-F5344CB8AC3E}">
        <p14:creationId xmlns:p14="http://schemas.microsoft.com/office/powerpoint/2010/main" val="27798428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Operations &amp; Maintenance</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4" name="Picture 3"/>
          <p:cNvPicPr>
            <a:picLocks noChangeAspect="1"/>
          </p:cNvPicPr>
          <p:nvPr/>
        </p:nvPicPr>
        <p:blipFill>
          <a:blip r:embed="rId4"/>
          <a:stretch>
            <a:fillRect/>
          </a:stretch>
        </p:blipFill>
        <p:spPr>
          <a:xfrm>
            <a:off x="133759" y="2356328"/>
            <a:ext cx="8958578" cy="2640423"/>
          </a:xfrm>
          <a:prstGeom prst="rect">
            <a:avLst/>
          </a:prstGeom>
        </p:spPr>
      </p:pic>
    </p:spTree>
    <p:extLst>
      <p:ext uri="{BB962C8B-B14F-4D97-AF65-F5344CB8AC3E}">
        <p14:creationId xmlns:p14="http://schemas.microsoft.com/office/powerpoint/2010/main" val="37785753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FAQ: Used Instruments</a:t>
            </a:r>
            <a:endParaRPr lang="en-US" dirty="0"/>
          </a:p>
        </p:txBody>
      </p:sp>
      <p:sp>
        <p:nvSpPr>
          <p:cNvPr id="6" name="Content Placeholder 2"/>
          <p:cNvSpPr>
            <a:spLocks noGrp="1"/>
          </p:cNvSpPr>
          <p:nvPr>
            <p:ph sz="quarter" idx="1"/>
          </p:nvPr>
        </p:nvSpPr>
        <p:spPr>
          <a:xfrm>
            <a:off x="427608" y="1683473"/>
            <a:ext cx="7743094" cy="672856"/>
          </a:xfrm>
        </p:spPr>
        <p:txBody>
          <a:bodyPr>
            <a:noAutofit/>
          </a:bodyPr>
          <a:lstStyle/>
          <a:p>
            <a:pPr marL="342900" lvl="1" indent="-342900">
              <a:spcAft>
                <a:spcPts val="600"/>
              </a:spcAft>
              <a:buClr>
                <a:schemeClr val="accent1"/>
              </a:buClr>
              <a:buSzPct val="85000"/>
            </a:pPr>
            <a:r>
              <a:rPr lang="en-US" sz="1800" dirty="0">
                <a:solidFill>
                  <a:srgbClr val="1F497D"/>
                </a:solidFill>
                <a:hlinkClick r:id="rId3"/>
              </a:rPr>
              <a:t>https://www.nsf.gov/publications/pub_summ.jsp?ods_key=</a:t>
            </a:r>
            <a:r>
              <a:rPr lang="en-US" sz="1800" dirty="0" smtClean="0">
                <a:solidFill>
                  <a:srgbClr val="1F497D"/>
                </a:solidFill>
                <a:hlinkClick r:id="rId3"/>
              </a:rPr>
              <a:t>nsf15012</a:t>
            </a:r>
            <a:endParaRPr lang="en-US" sz="1800" dirty="0" smtClean="0">
              <a:solidFill>
                <a:srgbClr val="1F497D"/>
              </a:solidFill>
            </a:endParaRPr>
          </a:p>
          <a:p>
            <a:pPr marL="342900" lvl="1" indent="-342900">
              <a:spcAft>
                <a:spcPts val="600"/>
              </a:spcAft>
              <a:buClr>
                <a:schemeClr val="accent1"/>
              </a:buClr>
              <a:buSzPct val="85000"/>
            </a:pPr>
            <a:endParaRPr lang="en-US" sz="1800" dirty="0" smtClean="0">
              <a:solidFill>
                <a:srgbClr val="1F497D"/>
              </a:solidFill>
            </a:endParaRPr>
          </a:p>
          <a:p>
            <a:pPr marL="342900" lvl="1" indent="-342900">
              <a:spcAft>
                <a:spcPts val="600"/>
              </a:spcAft>
              <a:buClr>
                <a:schemeClr val="accent1"/>
              </a:buClr>
              <a:buSzPct val="85000"/>
            </a:pPr>
            <a:endParaRPr lang="en-US" dirty="0"/>
          </a:p>
          <a:p>
            <a:pPr marL="0" indent="0">
              <a:spcAft>
                <a:spcPts val="600"/>
              </a:spcAft>
              <a:buNone/>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3" name="Picture 2"/>
          <p:cNvPicPr>
            <a:picLocks noChangeAspect="1"/>
          </p:cNvPicPr>
          <p:nvPr/>
        </p:nvPicPr>
        <p:blipFill>
          <a:blip r:embed="rId4"/>
          <a:stretch>
            <a:fillRect/>
          </a:stretch>
        </p:blipFill>
        <p:spPr>
          <a:xfrm>
            <a:off x="236537" y="2218469"/>
            <a:ext cx="8905251" cy="1942706"/>
          </a:xfrm>
          <a:prstGeom prst="rect">
            <a:avLst/>
          </a:prstGeom>
        </p:spPr>
      </p:pic>
    </p:spTree>
    <p:extLst>
      <p:ext uri="{BB962C8B-B14F-4D97-AF65-F5344CB8AC3E}">
        <p14:creationId xmlns:p14="http://schemas.microsoft.com/office/powerpoint/2010/main" val="37990553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Recent UM MRI Awards</a:t>
            </a:r>
            <a:endParaRPr lang="en-US" dirty="0"/>
          </a:p>
        </p:txBody>
      </p:sp>
      <p:pic>
        <p:nvPicPr>
          <p:cNvPr id="3" name="Picture 2"/>
          <p:cNvPicPr>
            <a:picLocks noChangeAspect="1"/>
          </p:cNvPicPr>
          <p:nvPr/>
        </p:nvPicPr>
        <p:blipFill>
          <a:blip r:embed="rId3"/>
          <a:stretch>
            <a:fillRect/>
          </a:stretch>
        </p:blipFill>
        <p:spPr>
          <a:xfrm>
            <a:off x="0" y="2057400"/>
            <a:ext cx="9144000" cy="2726713"/>
          </a:xfrm>
          <a:prstGeom prst="rect">
            <a:avLst/>
          </a:prstGeom>
        </p:spPr>
      </p:pic>
    </p:spTree>
    <p:extLst>
      <p:ext uri="{BB962C8B-B14F-4D97-AF65-F5344CB8AC3E}">
        <p14:creationId xmlns:p14="http://schemas.microsoft.com/office/powerpoint/2010/main" val="31488444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8981793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Resources</a:t>
            </a:r>
            <a:endParaRPr lang="en-US" dirty="0"/>
          </a:p>
        </p:txBody>
      </p:sp>
      <p:sp>
        <p:nvSpPr>
          <p:cNvPr id="6" name="Content Placeholder 2"/>
          <p:cNvSpPr>
            <a:spLocks noGrp="1"/>
          </p:cNvSpPr>
          <p:nvPr>
            <p:ph sz="quarter" idx="1"/>
          </p:nvPr>
        </p:nvSpPr>
        <p:spPr>
          <a:xfrm>
            <a:off x="624334" y="1572055"/>
            <a:ext cx="7432548" cy="1419311"/>
          </a:xfrm>
        </p:spPr>
        <p:txBody>
          <a:bodyPr>
            <a:noAutofit/>
          </a:bodyPr>
          <a:lstStyle/>
          <a:p>
            <a:pPr marL="342900" lvl="1" indent="-342900">
              <a:spcAft>
                <a:spcPts val="600"/>
              </a:spcAft>
              <a:buClr>
                <a:schemeClr val="accent1"/>
              </a:buClr>
              <a:buSzPct val="85000"/>
            </a:pPr>
            <a:r>
              <a:rPr lang="en-US" sz="2000" dirty="0" smtClean="0">
                <a:solidFill>
                  <a:srgbClr val="1F497D"/>
                </a:solidFill>
              </a:rPr>
              <a:t>NSF MRI Webcast</a:t>
            </a:r>
          </a:p>
          <a:p>
            <a:pPr marL="617220" lvl="2" indent="-342900">
              <a:spcAft>
                <a:spcPts val="600"/>
              </a:spcAft>
              <a:buClr>
                <a:schemeClr val="accent1"/>
              </a:buClr>
              <a:buSzPct val="85000"/>
            </a:pPr>
            <a:r>
              <a:rPr lang="en-US" sz="1800" dirty="0" smtClean="0">
                <a:solidFill>
                  <a:srgbClr val="1F497D"/>
                </a:solidFill>
              </a:rPr>
              <a:t>For last year’s competition</a:t>
            </a:r>
          </a:p>
          <a:p>
            <a:pPr marL="617220" lvl="2" indent="-342900">
              <a:spcAft>
                <a:spcPts val="600"/>
              </a:spcAft>
              <a:buClr>
                <a:schemeClr val="accent1"/>
              </a:buClr>
              <a:buSzPct val="85000"/>
            </a:pPr>
            <a:r>
              <a:rPr lang="en-US" sz="1800" dirty="0" smtClean="0">
                <a:solidFill>
                  <a:srgbClr val="1F497D"/>
                </a:solidFill>
              </a:rPr>
              <a:t>But, </a:t>
            </a:r>
            <a:r>
              <a:rPr lang="en-US" sz="1800" b="1" dirty="0" smtClean="0">
                <a:solidFill>
                  <a:srgbClr val="1F497D"/>
                </a:solidFill>
              </a:rPr>
              <a:t>mostly</a:t>
            </a:r>
            <a:r>
              <a:rPr lang="en-US" sz="1800" dirty="0" smtClean="0">
                <a:solidFill>
                  <a:srgbClr val="1F497D"/>
                </a:solidFill>
              </a:rPr>
              <a:t> relevant for this year’s</a:t>
            </a:r>
          </a:p>
          <a:p>
            <a:pPr marL="617220" lvl="2" indent="-342900">
              <a:spcAft>
                <a:spcPts val="600"/>
              </a:spcAft>
              <a:buClr>
                <a:schemeClr val="accent1"/>
              </a:buClr>
              <a:buSzPct val="85000"/>
            </a:pPr>
            <a:r>
              <a:rPr lang="en-US" sz="1800" dirty="0">
                <a:solidFill>
                  <a:srgbClr val="1F497D"/>
                </a:solidFill>
                <a:hlinkClick r:id="rId3"/>
              </a:rPr>
              <a:t>http://www.tvworldwide.com/events/nsf/161117/</a:t>
            </a:r>
            <a:r>
              <a:rPr lang="en-US" sz="1800" dirty="0" smtClean="0">
                <a:solidFill>
                  <a:srgbClr val="1F497D"/>
                </a:solidFill>
                <a:hlinkClick r:id="rId3"/>
              </a:rPr>
              <a:t>default.cfm</a:t>
            </a:r>
            <a:r>
              <a:rPr lang="en-US" sz="1800" dirty="0" smtClean="0">
                <a:solidFill>
                  <a:srgbClr val="1F497D"/>
                </a:solidFill>
              </a:rPr>
              <a:t> </a:t>
            </a:r>
          </a:p>
          <a:p>
            <a:pPr marL="617220" lvl="2" indent="-342900">
              <a:spcAft>
                <a:spcPts val="600"/>
              </a:spcAft>
              <a:buClr>
                <a:schemeClr val="accent1"/>
              </a:buClr>
              <a:buSzPct val="85000"/>
            </a:pPr>
            <a:endParaRPr lang="en-US" sz="1800" dirty="0" smtClean="0">
              <a:solidFill>
                <a:srgbClr val="1F497D"/>
              </a:solidFill>
            </a:endParaRPr>
          </a:p>
          <a:p>
            <a:pPr>
              <a:lnSpc>
                <a:spcPct val="90000"/>
              </a:lnSpc>
              <a:spcAft>
                <a:spcPts val="1200"/>
              </a:spcAft>
            </a:pPr>
            <a:endParaRPr lang="en-US" sz="1800" dirty="0"/>
          </a:p>
          <a:p>
            <a:pPr lvl="1">
              <a:lnSpc>
                <a:spcPct val="90000"/>
              </a:lnSpc>
              <a:spcAft>
                <a:spcPts val="600"/>
              </a:spcAft>
            </a:pPr>
            <a:endParaRPr lang="en-US" sz="1800" dirty="0"/>
          </a:p>
        </p:txBody>
      </p:sp>
      <p:pic>
        <p:nvPicPr>
          <p:cNvPr id="4" name="Picture 3"/>
          <p:cNvPicPr>
            <a:picLocks noChangeAspect="1"/>
          </p:cNvPicPr>
          <p:nvPr/>
        </p:nvPicPr>
        <p:blipFill>
          <a:blip r:embed="rId4"/>
          <a:stretch>
            <a:fillRect/>
          </a:stretch>
        </p:blipFill>
        <p:spPr>
          <a:xfrm>
            <a:off x="3018446" y="3442578"/>
            <a:ext cx="5622047" cy="3210854"/>
          </a:xfrm>
          <a:prstGeom prst="rect">
            <a:avLst/>
          </a:prstGeom>
        </p:spPr>
      </p:pic>
    </p:spTree>
    <p:extLst>
      <p:ext uri="{BB962C8B-B14F-4D97-AF65-F5344CB8AC3E}">
        <p14:creationId xmlns:p14="http://schemas.microsoft.com/office/powerpoint/2010/main" val="3988623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UM Process</a:t>
            </a:r>
            <a:endParaRPr lang="en-US" dirty="0"/>
          </a:p>
        </p:txBody>
      </p:sp>
      <p:pic>
        <p:nvPicPr>
          <p:cNvPr id="5" name="Picture 4"/>
          <p:cNvPicPr>
            <a:picLocks noChangeAspect="1"/>
          </p:cNvPicPr>
          <p:nvPr/>
        </p:nvPicPr>
        <p:blipFill>
          <a:blip r:embed="rId3"/>
          <a:stretch>
            <a:fillRect/>
          </a:stretch>
        </p:blipFill>
        <p:spPr>
          <a:xfrm>
            <a:off x="116963" y="1441145"/>
            <a:ext cx="9144000" cy="4967692"/>
          </a:xfrm>
          <a:prstGeom prst="rect">
            <a:avLst/>
          </a:prstGeom>
        </p:spPr>
      </p:pic>
    </p:spTree>
    <p:extLst>
      <p:ext uri="{BB962C8B-B14F-4D97-AF65-F5344CB8AC3E}">
        <p14:creationId xmlns:p14="http://schemas.microsoft.com/office/powerpoint/2010/main" val="2559107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UM (Oxford) Selection Process</a:t>
            </a:r>
            <a:endParaRPr lang="en-US" dirty="0"/>
          </a:p>
        </p:txBody>
      </p:sp>
      <p:sp>
        <p:nvSpPr>
          <p:cNvPr id="6" name="Content Placeholder 2"/>
          <p:cNvSpPr>
            <a:spLocks noGrp="1"/>
          </p:cNvSpPr>
          <p:nvPr>
            <p:ph sz="quarter" idx="1"/>
          </p:nvPr>
        </p:nvSpPr>
        <p:spPr>
          <a:xfrm>
            <a:off x="0" y="1355065"/>
            <a:ext cx="8973091" cy="4407027"/>
          </a:xfrm>
        </p:spPr>
        <p:txBody>
          <a:bodyPr>
            <a:noAutofit/>
          </a:bodyPr>
          <a:lstStyle/>
          <a:p>
            <a:pPr marL="342900" lvl="1" indent="-342900">
              <a:spcAft>
                <a:spcPts val="600"/>
              </a:spcAft>
              <a:buClr>
                <a:schemeClr val="accent1"/>
              </a:buClr>
              <a:buSzPct val="85000"/>
            </a:pPr>
            <a:r>
              <a:rPr lang="en-US" sz="2600" dirty="0" smtClean="0">
                <a:solidFill>
                  <a:srgbClr val="1F497D"/>
                </a:solidFill>
              </a:rPr>
              <a:t>Stage 1: Internal Notice of Intent to Apply </a:t>
            </a:r>
          </a:p>
          <a:p>
            <a:pPr marL="891540" lvl="3" indent="-342900">
              <a:spcAft>
                <a:spcPts val="600"/>
              </a:spcAft>
              <a:buClr>
                <a:schemeClr val="accent1"/>
              </a:buClr>
              <a:buSzPct val="85000"/>
            </a:pPr>
            <a:r>
              <a:rPr lang="en-US" dirty="0" smtClean="0">
                <a:solidFill>
                  <a:srgbClr val="1F497D"/>
                </a:solidFill>
              </a:rPr>
              <a:t>November 20</a:t>
            </a:r>
          </a:p>
          <a:p>
            <a:pPr marL="891540" lvl="3" indent="-342900">
              <a:spcAft>
                <a:spcPts val="600"/>
              </a:spcAft>
              <a:buClr>
                <a:schemeClr val="accent1"/>
              </a:buClr>
              <a:buSzPct val="85000"/>
            </a:pPr>
            <a:r>
              <a:rPr lang="en-US" dirty="0" smtClean="0">
                <a:solidFill>
                  <a:srgbClr val="1F497D"/>
                </a:solidFill>
              </a:rPr>
              <a:t>6 Notices received</a:t>
            </a:r>
            <a:endParaRPr lang="en-US" dirty="0">
              <a:solidFill>
                <a:srgbClr val="1F497D"/>
              </a:solidFill>
            </a:endParaRPr>
          </a:p>
          <a:p>
            <a:pPr marL="342900" lvl="1" indent="-342900">
              <a:spcAft>
                <a:spcPts val="600"/>
              </a:spcAft>
              <a:buClr>
                <a:schemeClr val="accent1"/>
              </a:buClr>
              <a:buSzPct val="85000"/>
            </a:pPr>
            <a:r>
              <a:rPr lang="en-US" sz="2600" dirty="0" smtClean="0">
                <a:solidFill>
                  <a:srgbClr val="1F497D"/>
                </a:solidFill>
              </a:rPr>
              <a:t>Stage 2: Internal Application </a:t>
            </a:r>
          </a:p>
          <a:p>
            <a:pPr marL="891540" lvl="3" indent="-342900">
              <a:spcAft>
                <a:spcPts val="600"/>
              </a:spcAft>
              <a:buClr>
                <a:schemeClr val="accent1"/>
              </a:buClr>
              <a:buSzPct val="85000"/>
            </a:pPr>
            <a:r>
              <a:rPr lang="en-US" sz="2400" dirty="0" smtClean="0">
                <a:solidFill>
                  <a:srgbClr val="1F497D"/>
                </a:solidFill>
              </a:rPr>
              <a:t>December 13</a:t>
            </a:r>
          </a:p>
          <a:p>
            <a:pPr marL="891540" lvl="3" indent="-342900">
              <a:spcAft>
                <a:spcPts val="600"/>
              </a:spcAft>
              <a:buClr>
                <a:schemeClr val="accent1"/>
              </a:buClr>
              <a:buSzPct val="85000"/>
            </a:pPr>
            <a:r>
              <a:rPr lang="en-US" sz="2400" dirty="0" err="1" smtClean="0">
                <a:solidFill>
                  <a:srgbClr val="1F497D"/>
                </a:solidFill>
              </a:rPr>
              <a:t>InfoReady</a:t>
            </a:r>
            <a:r>
              <a:rPr lang="en-US" sz="2400" dirty="0" smtClean="0">
                <a:solidFill>
                  <a:srgbClr val="1F497D"/>
                </a:solidFill>
              </a:rPr>
              <a:t> Review Portal</a:t>
            </a:r>
            <a:endParaRPr lang="en-US" sz="2400" dirty="0">
              <a:solidFill>
                <a:srgbClr val="1F497D"/>
              </a:solidFill>
            </a:endParaRPr>
          </a:p>
          <a:p>
            <a:pPr marL="342900" lvl="1" indent="-342900">
              <a:spcAft>
                <a:spcPts val="600"/>
              </a:spcAft>
              <a:buClr>
                <a:schemeClr val="accent1"/>
              </a:buClr>
              <a:buSzPct val="85000"/>
            </a:pPr>
            <a:r>
              <a:rPr lang="en-US" sz="2600" dirty="0" smtClean="0">
                <a:solidFill>
                  <a:srgbClr val="1F497D"/>
                </a:solidFill>
              </a:rPr>
              <a:t>Selection: by December 18 or 19</a:t>
            </a:r>
          </a:p>
          <a:p>
            <a:pPr marL="1165860" lvl="4" indent="-342900">
              <a:spcAft>
                <a:spcPts val="600"/>
              </a:spcAft>
              <a:buClr>
                <a:schemeClr val="accent1"/>
              </a:buClr>
              <a:buSzPct val="85000"/>
            </a:pPr>
            <a:r>
              <a:rPr lang="en-US" sz="2200" dirty="0" smtClean="0">
                <a:solidFill>
                  <a:srgbClr val="1F497D"/>
                </a:solidFill>
              </a:rPr>
              <a:t>We will let everyone know before holiday break</a:t>
            </a:r>
          </a:p>
          <a:p>
            <a:pPr marL="342900" lvl="1" indent="-342900">
              <a:spcAft>
                <a:spcPts val="600"/>
              </a:spcAft>
              <a:buClr>
                <a:schemeClr val="accent1"/>
              </a:buClr>
              <a:buSzPct val="85000"/>
            </a:pPr>
            <a:r>
              <a:rPr lang="en-US" sz="2600" dirty="0" smtClean="0">
                <a:solidFill>
                  <a:srgbClr val="1F497D"/>
                </a:solidFill>
              </a:rPr>
              <a:t>End of Jan: UM transmittal is due</a:t>
            </a:r>
          </a:p>
          <a:p>
            <a:pPr marL="342900" lvl="1" indent="-342900">
              <a:spcAft>
                <a:spcPts val="600"/>
              </a:spcAft>
              <a:buClr>
                <a:schemeClr val="accent1"/>
              </a:buClr>
              <a:buSzPct val="85000"/>
            </a:pPr>
            <a:r>
              <a:rPr lang="en-US" sz="2600" dirty="0" smtClean="0">
                <a:solidFill>
                  <a:srgbClr val="1F497D"/>
                </a:solidFill>
              </a:rPr>
              <a:t>Feb 5: Full Proposal due to NSF</a:t>
            </a:r>
            <a:endParaRPr lang="en-US" sz="2400" dirty="0" smtClean="0">
              <a:solidFill>
                <a:srgbClr val="1F497D"/>
              </a:solidFill>
            </a:endParaRPr>
          </a:p>
          <a:p>
            <a:pPr marL="891540" lvl="3" indent="-342900">
              <a:spcAft>
                <a:spcPts val="600"/>
              </a:spcAft>
              <a:buClr>
                <a:schemeClr val="accent1"/>
              </a:buClr>
              <a:buSzPct val="85000"/>
            </a:pPr>
            <a:endParaRPr lang="en-US" sz="2400" dirty="0" smtClean="0">
              <a:solidFill>
                <a:srgbClr val="1F497D"/>
              </a:solidFill>
            </a:endParaRPr>
          </a:p>
          <a:p>
            <a:pPr marL="891540" lvl="3" indent="-342900">
              <a:spcAft>
                <a:spcPts val="600"/>
              </a:spcAft>
              <a:buClr>
                <a:schemeClr val="accent1"/>
              </a:buClr>
              <a:buSzPct val="85000"/>
            </a:pPr>
            <a:endParaRPr lang="en-US" sz="1400" dirty="0"/>
          </a:p>
          <a:p>
            <a:pPr marL="0" indent="0">
              <a:spcAft>
                <a:spcPts val="600"/>
              </a:spcAft>
              <a:buNone/>
            </a:pPr>
            <a:endParaRPr lang="en-US" sz="1800" dirty="0" smtClean="0"/>
          </a:p>
        </p:txBody>
      </p:sp>
    </p:spTree>
    <p:extLst>
      <p:ext uri="{BB962C8B-B14F-4D97-AF65-F5344CB8AC3E}">
        <p14:creationId xmlns:p14="http://schemas.microsoft.com/office/powerpoint/2010/main" val="23642302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NSF MRI Types</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Acquisition</a:t>
            </a:r>
          </a:p>
          <a:p>
            <a:pPr marL="617220" lvl="2" indent="-342900">
              <a:spcAft>
                <a:spcPts val="600"/>
              </a:spcAft>
              <a:buClr>
                <a:schemeClr val="accent1"/>
              </a:buClr>
              <a:buSzPct val="85000"/>
            </a:pPr>
            <a:r>
              <a:rPr lang="en-US" dirty="0" smtClean="0"/>
              <a:t>You know what you want and you can go out and buy it</a:t>
            </a:r>
          </a:p>
          <a:p>
            <a:pPr marL="342900" lvl="1" indent="-342900">
              <a:spcAft>
                <a:spcPts val="600"/>
              </a:spcAft>
              <a:buClr>
                <a:schemeClr val="accent1"/>
              </a:buClr>
              <a:buSzPct val="85000"/>
            </a:pPr>
            <a:endParaRPr lang="en-US" dirty="0"/>
          </a:p>
          <a:p>
            <a:pPr marL="342900" lvl="1" indent="-342900">
              <a:spcAft>
                <a:spcPts val="600"/>
              </a:spcAft>
              <a:buClr>
                <a:schemeClr val="accent1"/>
              </a:buClr>
              <a:buSzPct val="85000"/>
            </a:pPr>
            <a:r>
              <a:rPr lang="en-US" sz="2800" dirty="0" smtClean="0">
                <a:solidFill>
                  <a:srgbClr val="1F497D"/>
                </a:solidFill>
              </a:rPr>
              <a:t>Development</a:t>
            </a:r>
            <a:endParaRPr lang="en-US" sz="2800" dirty="0">
              <a:solidFill>
                <a:srgbClr val="1F497D"/>
              </a:solidFill>
            </a:endParaRPr>
          </a:p>
          <a:p>
            <a:pPr marL="617220" lvl="2" indent="-342900">
              <a:spcAft>
                <a:spcPts val="600"/>
              </a:spcAft>
              <a:buClr>
                <a:schemeClr val="accent1"/>
              </a:buClr>
              <a:buSzPct val="85000"/>
            </a:pPr>
            <a:r>
              <a:rPr lang="en-US" dirty="0"/>
              <a:t>You know what you want and you </a:t>
            </a:r>
            <a:r>
              <a:rPr lang="en-US" dirty="0" smtClean="0"/>
              <a:t>CANNOT go out and buy it—it is not available for purchase as needed.</a:t>
            </a:r>
            <a:endParaRPr lang="en-US" dirty="0"/>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4277311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UM Internal Review Criteria</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Intellectual Merit: 5 Points</a:t>
            </a:r>
          </a:p>
          <a:p>
            <a:pPr marL="617220" lvl="2" indent="-342900">
              <a:spcAft>
                <a:spcPts val="600"/>
              </a:spcAft>
              <a:buClr>
                <a:schemeClr val="accent1"/>
              </a:buClr>
              <a:buSzPct val="85000"/>
            </a:pPr>
            <a:r>
              <a:rPr lang="en-US" dirty="0"/>
              <a:t> Based on what is written, what is the likelihood that this instrument will advance knowledge and result in many peer reviewed research publications by many different users over the grant period and beyond.</a:t>
            </a:r>
          </a:p>
          <a:p>
            <a:pPr marL="342900" lvl="1" indent="-342900">
              <a:spcAft>
                <a:spcPts val="600"/>
              </a:spcAft>
              <a:buClr>
                <a:schemeClr val="accent1"/>
              </a:buClr>
              <a:buSzPct val="85000"/>
            </a:pPr>
            <a:r>
              <a:rPr lang="en-US" sz="2800" dirty="0" smtClean="0">
                <a:solidFill>
                  <a:srgbClr val="1F497D"/>
                </a:solidFill>
              </a:rPr>
              <a:t>Diversifying the STEM Workforce and Other BROADER IMPACTS: 5 Points</a:t>
            </a:r>
            <a:endParaRPr lang="en-US" sz="2800" dirty="0">
              <a:solidFill>
                <a:srgbClr val="1F497D"/>
              </a:solidFill>
            </a:endParaRPr>
          </a:p>
          <a:p>
            <a:pPr marL="617220" lvl="2" indent="-342900">
              <a:spcAft>
                <a:spcPts val="600"/>
              </a:spcAft>
              <a:buClr>
                <a:schemeClr val="accent1"/>
              </a:buClr>
              <a:buSzPct val="85000"/>
            </a:pPr>
            <a:r>
              <a:rPr lang="en-US" dirty="0"/>
              <a:t>Based on what is written, what is the likelihood that this instrument will be used to develop a diverse STEM workforce and lead to other societal benefits?</a:t>
            </a:r>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4844240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UM Internal Review Criteria</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Integration of Research and Training: 5 Points</a:t>
            </a:r>
          </a:p>
          <a:p>
            <a:pPr marL="617220" lvl="2" indent="-342900">
              <a:spcAft>
                <a:spcPts val="600"/>
              </a:spcAft>
              <a:buClr>
                <a:schemeClr val="accent1"/>
              </a:buClr>
              <a:buSzPct val="85000"/>
            </a:pPr>
            <a:r>
              <a:rPr lang="en-US" dirty="0" smtClean="0"/>
              <a:t>Consider </a:t>
            </a:r>
            <a:r>
              <a:rPr lang="en-US" dirty="0"/>
              <a:t>how well the instrument will be used not only for research but also training, and how seamlessly the two are integrated</a:t>
            </a:r>
          </a:p>
          <a:p>
            <a:pPr marL="342900" lvl="1" indent="-342900">
              <a:spcAft>
                <a:spcPts val="600"/>
              </a:spcAft>
              <a:buClr>
                <a:schemeClr val="accent1"/>
              </a:buClr>
              <a:buSzPct val="85000"/>
            </a:pPr>
            <a:r>
              <a:rPr lang="en-US" sz="2800" dirty="0" smtClean="0">
                <a:solidFill>
                  <a:srgbClr val="1F497D"/>
                </a:solidFill>
              </a:rPr>
              <a:t>Management Plan: 5 Points</a:t>
            </a:r>
            <a:endParaRPr lang="en-US" sz="2800" dirty="0">
              <a:solidFill>
                <a:srgbClr val="1F497D"/>
              </a:solidFill>
            </a:endParaRPr>
          </a:p>
          <a:p>
            <a:pPr marL="617220" lvl="2" indent="-342900">
              <a:spcAft>
                <a:spcPts val="600"/>
              </a:spcAft>
              <a:buClr>
                <a:schemeClr val="accent1"/>
              </a:buClr>
              <a:buSzPct val="85000"/>
            </a:pPr>
            <a:r>
              <a:rPr lang="en-US" dirty="0"/>
              <a:t>Consider the long term plan for ensuring the instrument is maintained and operated after the grant, as well as the reasonableness of costs budgeted for calibration, operations, and maintenance.</a:t>
            </a:r>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35571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smtClean="0"/>
              <a:t>UM Internal Review Criteria</a:t>
            </a:r>
            <a:endParaRPr lang="en-US" dirty="0"/>
          </a:p>
        </p:txBody>
      </p:sp>
      <p:sp>
        <p:nvSpPr>
          <p:cNvPr id="6" name="Content Placeholder 2"/>
          <p:cNvSpPr>
            <a:spLocks noGrp="1"/>
          </p:cNvSpPr>
          <p:nvPr>
            <p:ph sz="quarter" idx="1"/>
          </p:nvPr>
        </p:nvSpPr>
        <p:spPr>
          <a:xfrm>
            <a:off x="427607" y="1683472"/>
            <a:ext cx="8253217" cy="4487233"/>
          </a:xfrm>
        </p:spPr>
        <p:txBody>
          <a:bodyPr>
            <a:noAutofit/>
          </a:bodyPr>
          <a:lstStyle/>
          <a:p>
            <a:pPr marL="342900" lvl="1" indent="-342900">
              <a:spcAft>
                <a:spcPts val="600"/>
              </a:spcAft>
              <a:buClr>
                <a:schemeClr val="accent1"/>
              </a:buClr>
              <a:buSzPct val="85000"/>
            </a:pPr>
            <a:r>
              <a:rPr lang="en-US" sz="2800" dirty="0" smtClean="0">
                <a:solidFill>
                  <a:srgbClr val="1F497D"/>
                </a:solidFill>
              </a:rPr>
              <a:t>Needs for Instrument at UM: 9 Points</a:t>
            </a:r>
          </a:p>
          <a:p>
            <a:pPr marL="617220" lvl="2" indent="-342900">
              <a:spcAft>
                <a:spcPts val="600"/>
              </a:spcAft>
              <a:buClr>
                <a:schemeClr val="accent1"/>
              </a:buClr>
              <a:buSzPct val="85000"/>
            </a:pPr>
            <a:r>
              <a:rPr lang="en-US" dirty="0"/>
              <a:t>How strong of a case did the applicant make for the need for this instrument at UM, including the projected level of use and sharing?</a:t>
            </a:r>
          </a:p>
          <a:p>
            <a:pPr marL="342900" lvl="1" indent="-342900">
              <a:spcAft>
                <a:spcPts val="600"/>
              </a:spcAft>
              <a:buClr>
                <a:schemeClr val="accent1"/>
              </a:buClr>
              <a:buSzPct val="85000"/>
            </a:pPr>
            <a:endParaRPr lang="en-US" dirty="0"/>
          </a:p>
          <a:p>
            <a:pPr>
              <a:spcAft>
                <a:spcPts val="600"/>
              </a:spcAft>
            </a:pPr>
            <a:endParaRPr lang="en-US" sz="1800" dirty="0" smtClean="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1674312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2013 Universit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30831</TotalTime>
  <Words>1012</Words>
  <Application>Microsoft Macintosh PowerPoint</Application>
  <PresentationFormat>On-screen Show (4:3)</PresentationFormat>
  <Paragraphs>248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2013 University slide template</vt:lpstr>
      <vt:lpstr>The University of Mississippi</vt:lpstr>
      <vt:lpstr>Resources</vt:lpstr>
      <vt:lpstr>Resources</vt:lpstr>
      <vt:lpstr>UM Process</vt:lpstr>
      <vt:lpstr>UM (Oxford) Selection Process</vt:lpstr>
      <vt:lpstr>NSF MRI Types</vt:lpstr>
      <vt:lpstr>UM Internal Review Criteria</vt:lpstr>
      <vt:lpstr>UM Internal Review Criteria</vt:lpstr>
      <vt:lpstr>UM Internal Review Criteria</vt:lpstr>
      <vt:lpstr>NSF Submission Limit</vt:lpstr>
      <vt:lpstr>Cost Share</vt:lpstr>
      <vt:lpstr>Review</vt:lpstr>
      <vt:lpstr>Tips</vt:lpstr>
      <vt:lpstr>More Tips</vt:lpstr>
      <vt:lpstr>Integration of Research and Training</vt:lpstr>
      <vt:lpstr>Competitive Tips</vt:lpstr>
      <vt:lpstr>NSF Merit Review Criteria</vt:lpstr>
      <vt:lpstr>FAQ: Eligible Cost Sharing</vt:lpstr>
      <vt:lpstr>FAQ: Auxiliary Pieces</vt:lpstr>
      <vt:lpstr>FAQ: Faculty Salary Support</vt:lpstr>
      <vt:lpstr>FAQ: Technician Time</vt:lpstr>
      <vt:lpstr>FAQ: Operations &amp; Maintenance</vt:lpstr>
      <vt:lpstr>FAQ: Used Instruments</vt:lpstr>
      <vt:lpstr>Recent UM MRI Awards</vt:lpstr>
      <vt:lpstr>Questions?</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Hale</cp:lastModifiedBy>
  <cp:revision>505</cp:revision>
  <cp:lastPrinted>2014-04-14T14:36:47Z</cp:lastPrinted>
  <dcterms:created xsi:type="dcterms:W3CDTF">2014-03-16T20:48:41Z</dcterms:created>
  <dcterms:modified xsi:type="dcterms:W3CDTF">2017-12-11T14:29:02Z</dcterms:modified>
</cp:coreProperties>
</file>