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44" r:id="rId1"/>
  </p:sldMasterIdLst>
  <p:notesMasterIdLst>
    <p:notesMasterId r:id="rId48"/>
  </p:notesMasterIdLst>
  <p:handoutMasterIdLst>
    <p:handoutMasterId r:id="rId49"/>
  </p:handoutMasterIdLst>
  <p:sldIdLst>
    <p:sldId id="277" r:id="rId2"/>
    <p:sldId id="311" r:id="rId3"/>
    <p:sldId id="348" r:id="rId4"/>
    <p:sldId id="430" r:id="rId5"/>
    <p:sldId id="434" r:id="rId6"/>
    <p:sldId id="432" r:id="rId7"/>
    <p:sldId id="436" r:id="rId8"/>
    <p:sldId id="433" r:id="rId9"/>
    <p:sldId id="435" r:id="rId10"/>
    <p:sldId id="431" r:id="rId11"/>
    <p:sldId id="437" r:id="rId12"/>
    <p:sldId id="400" r:id="rId13"/>
    <p:sldId id="418" r:id="rId14"/>
    <p:sldId id="438" r:id="rId15"/>
    <p:sldId id="424" r:id="rId16"/>
    <p:sldId id="402" r:id="rId17"/>
    <p:sldId id="401" r:id="rId18"/>
    <p:sldId id="415" r:id="rId19"/>
    <p:sldId id="419" r:id="rId20"/>
    <p:sldId id="425" r:id="rId21"/>
    <p:sldId id="399" r:id="rId22"/>
    <p:sldId id="412" r:id="rId23"/>
    <p:sldId id="414" r:id="rId24"/>
    <p:sldId id="413" r:id="rId25"/>
    <p:sldId id="406" r:id="rId26"/>
    <p:sldId id="409" r:id="rId27"/>
    <p:sldId id="408" r:id="rId28"/>
    <p:sldId id="407" r:id="rId29"/>
    <p:sldId id="410" r:id="rId30"/>
    <p:sldId id="439" r:id="rId31"/>
    <p:sldId id="421" r:id="rId32"/>
    <p:sldId id="440" r:id="rId33"/>
    <p:sldId id="441" r:id="rId34"/>
    <p:sldId id="442" r:id="rId35"/>
    <p:sldId id="443" r:id="rId36"/>
    <p:sldId id="444" r:id="rId37"/>
    <p:sldId id="449" r:id="rId38"/>
    <p:sldId id="446" r:id="rId39"/>
    <p:sldId id="448" r:id="rId40"/>
    <p:sldId id="447" r:id="rId41"/>
    <p:sldId id="445" r:id="rId42"/>
    <p:sldId id="450" r:id="rId43"/>
    <p:sldId id="451" r:id="rId44"/>
    <p:sldId id="452" r:id="rId45"/>
    <p:sldId id="453" r:id="rId46"/>
    <p:sldId id="426"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ADB0C"/>
    <a:srgbClr val="F700F7"/>
    <a:srgbClr val="0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01" autoAdjust="0"/>
    <p:restoredTop sz="86923" autoAdjust="0"/>
  </p:normalViewPr>
  <p:slideViewPr>
    <p:cSldViewPr snapToGrid="0" snapToObjects="1">
      <p:cViewPr>
        <p:scale>
          <a:sx n="105" d="100"/>
          <a:sy n="105" d="100"/>
        </p:scale>
        <p:origin x="-1536" y="-80"/>
      </p:cViewPr>
      <p:guideLst>
        <p:guide orient="horz" pos="973"/>
        <p:guide pos="19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6E278F-0668-244A-9265-25FC02B06A70}" type="datetimeFigureOut">
              <a:rPr lang="en-US" smtClean="0"/>
              <a:pPr/>
              <a:t>10/24/16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7C71ED-F51F-694E-8E24-A5B0734FE24E}" type="slidenum">
              <a:rPr lang="en-US" smtClean="0"/>
              <a:pPr/>
              <a:t>‹#›</a:t>
            </a:fld>
            <a:endParaRPr lang="en-US"/>
          </a:p>
        </p:txBody>
      </p:sp>
    </p:spTree>
    <p:extLst>
      <p:ext uri="{BB962C8B-B14F-4D97-AF65-F5344CB8AC3E}">
        <p14:creationId xmlns:p14="http://schemas.microsoft.com/office/powerpoint/2010/main" val="2347776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9744D9-5FD8-7241-9BD4-7BB7621EF682}" type="datetimeFigureOut">
              <a:rPr lang="en-US" smtClean="0"/>
              <a:pPr/>
              <a:t>10/24/16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9AD0FE-4D10-E34D-8442-3C2917292A15}" type="slidenum">
              <a:rPr lang="en-US" smtClean="0"/>
              <a:pPr/>
              <a:t>‹#›</a:t>
            </a:fld>
            <a:endParaRPr lang="en-US"/>
          </a:p>
        </p:txBody>
      </p:sp>
    </p:spTree>
    <p:extLst>
      <p:ext uri="{BB962C8B-B14F-4D97-AF65-F5344CB8AC3E}">
        <p14:creationId xmlns:p14="http://schemas.microsoft.com/office/powerpoint/2010/main" val="30536536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9AD0FE-4D10-E34D-8442-3C2917292A15}"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2327115-DC02-8A47-91C0-4A71698E119B}" type="datetimeFigureOut">
              <a:rPr lang="en-US" smtClean="0"/>
              <a:pPr/>
              <a:t>10/24/16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32327115-DC02-8A47-91C0-4A71698E119B}" type="datetimeFigureOut">
              <a:rPr lang="en-US" smtClean="0"/>
              <a:pPr/>
              <a:t>10/24/16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4BFEF-5821-E241-B349-D4D6A68090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2327115-DC02-8A47-91C0-4A71698E119B}" type="datetimeFigureOut">
              <a:rPr lang="en-US" smtClean="0"/>
              <a:pPr/>
              <a:t>10/24/16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4BFEF-5821-E241-B349-D4D6A68090E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2327115-DC02-8A47-91C0-4A71698E119B}" type="datetimeFigureOut">
              <a:rPr lang="en-US" smtClean="0"/>
              <a:pPr/>
              <a:t>10/24/16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4BFEF-5821-E241-B349-D4D6A68090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2327115-DC02-8A47-91C0-4A71698E119B}" type="datetimeFigureOut">
              <a:rPr lang="en-US" smtClean="0"/>
              <a:pPr/>
              <a:t>10/24/16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4BFEF-5821-E241-B349-D4D6A68090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327115-DC02-8A47-91C0-4A71698E119B}" type="datetimeFigureOut">
              <a:rPr lang="en-US" smtClean="0"/>
              <a:pPr/>
              <a:t>10/24/16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4BFEF-5821-E241-B349-D4D6A68090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2327115-DC02-8A47-91C0-4A71698E119B}" type="datetimeFigureOut">
              <a:rPr lang="en-US" smtClean="0"/>
              <a:pPr/>
              <a:t>10/24/16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4BFEF-5821-E241-B349-D4D6A68090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2327115-DC02-8A47-91C0-4A71698E119B}" type="datetimeFigureOut">
              <a:rPr lang="en-US" smtClean="0"/>
              <a:pPr/>
              <a:t>10/24/16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A4BFEF-5821-E241-B349-D4D6A68090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2327115-DC02-8A47-91C0-4A71698E119B}" type="datetimeFigureOut">
              <a:rPr lang="en-US" smtClean="0"/>
              <a:pPr/>
              <a:t>10/24/16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A4BFEF-5821-E241-B349-D4D6A68090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27115-DC02-8A47-91C0-4A71698E119B}" type="datetimeFigureOut">
              <a:rPr lang="en-US" smtClean="0"/>
              <a:pPr/>
              <a:t>10/24/16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A4BFEF-5821-E241-B349-D4D6A68090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327115-DC02-8A47-91C0-4A71698E119B}" type="datetimeFigureOut">
              <a:rPr lang="en-US" smtClean="0"/>
              <a:pPr/>
              <a:t>10/24/16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4BFEF-5821-E241-B349-D4D6A68090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32327115-DC02-8A47-91C0-4A71698E119B}" type="datetimeFigureOut">
              <a:rPr lang="en-US" smtClean="0"/>
              <a:pPr/>
              <a:t>10/24/16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4BFEF-5821-E241-B349-D4D6A68090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a:noFill/>
          <a:ln>
            <a:noFill/>
          </a:ln>
          <a:effectLst/>
        </p:spPr>
        <p:txBody>
          <a:bodyPr vert="horz" lIns="91440" tIns="45720" rIns="91440" bIns="45720" rtlCol="0" anchor="ctr">
            <a:noAutofit/>
          </a:bodyPr>
          <a:lstStyle/>
          <a:p>
            <a:r>
              <a:rPr lang="en-US" dirty="0" smtClean="0"/>
              <a:t>Click to edit Master title style</a:t>
            </a:r>
            <a:endParaRPr dirty="0"/>
          </a:p>
        </p:txBody>
      </p:sp>
      <p:sp>
        <p:nvSpPr>
          <p:cNvPr id="3" name="Text Placeholder 2"/>
          <p:cNvSpPr>
            <a:spLocks noGrp="1"/>
          </p:cNvSpPr>
          <p:nvPr>
            <p:ph type="body" idx="1"/>
          </p:nvPr>
        </p:nvSpPr>
        <p:spPr>
          <a:xfrm>
            <a:off x="779462" y="1882588"/>
            <a:ext cx="7581901" cy="3953436"/>
          </a:xfrm>
          <a:prstGeom prst="rect">
            <a:avLst/>
          </a:prstGeom>
          <a:ln>
            <a:noFill/>
          </a:ln>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32327115-DC02-8A47-91C0-4A71698E119B}" type="datetimeFigureOut">
              <a:rPr lang="en-US" smtClean="0"/>
              <a:pPr/>
              <a:t>10/24/16</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dirty="0"/>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6CA4BFEF-5821-E241-B349-D4D6A68090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Lst>
  <p:txStyles>
    <p:titleStyle>
      <a:lvl1pPr algn="ctr" defTabSz="914400" rtl="0" eaLnBrk="1" latinLnBrk="0" hangingPunct="1">
        <a:spcBef>
          <a:spcPct val="0"/>
        </a:spcBef>
        <a:buNone/>
        <a:defRPr sz="5600" b="1" kern="1200" cap="none" spc="0">
          <a:ln w="12700">
            <a:solidFill>
              <a:schemeClr val="tx2"/>
            </a:solidFill>
            <a:prstDash val="solid"/>
          </a:ln>
          <a:solidFill>
            <a:schemeClr val="tx2">
              <a:lumMod val="75000"/>
            </a:schemeClr>
          </a:solidFill>
          <a:effectLst>
            <a:outerShdw blurRad="41275" dist="20320" dir="1800000" algn="tl" rotWithShape="0">
              <a:srgbClr val="000000">
                <a:alpha val="40000"/>
              </a:srgb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rgbClr val="000080"/>
          </a:solidFill>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rgbClr val="000080"/>
          </a:solidFill>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rgbClr val="000080"/>
          </a:solidFill>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rgbClr val="000080"/>
          </a:solidFill>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rgbClr val="000080"/>
          </a:solidFill>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research.olemiss.edu/presentation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jghale@olemiss.edu" TargetMode="External"/><Relationship Id="rId4" Type="http://schemas.openxmlformats.org/officeDocument/2006/relationships/hyperlink" Target="http://www.research.olemiss.edu/resources/faculty-travel" TargetMode="External"/><Relationship Id="rId1" Type="http://schemas.openxmlformats.org/officeDocument/2006/relationships/slideLayout" Target="../slideLayouts/slideLayout1.xml"/><Relationship Id="rId2" Type="http://schemas.openxmlformats.org/officeDocument/2006/relationships/hyperlink" Target="https://olemiss.infoready4.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hyperlink" Target="https://olemiss.infoready4.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research.olemiss.edu/SEC-FacultyTravel-2016"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thesecu.com" TargetMode="Externa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jghale@olemiss.edu"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olemiss.infoready4.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research.olemiss.edu/resources/faculty-trave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hyperlink" Target="https://olemiss.infoready4.co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um2020.olemiss.edu/"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www.msmec.com/blueprint-mississippi" TargetMode="External"/><Relationship Id="rId4" Type="http://schemas.openxmlformats.org/officeDocument/2006/relationships/hyperlink" Target="http://www.mei.ms" TargetMode="External"/><Relationship Id="rId5" Type="http://schemas.openxmlformats.org/officeDocument/2006/relationships/hyperlink" Target="http://www.mississippi.org/locate-here/target-industries/" TargetMode="External"/><Relationship Id="rId1" Type="http://schemas.openxmlformats.org/officeDocument/2006/relationships/slideLayout" Target="../slideLayouts/slideLayout1.xml"/><Relationship Id="rId2" Type="http://schemas.openxmlformats.org/officeDocument/2006/relationships/hyperlink" Target="http://research.olemiss.edu/MissScienceAndTechPla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research.olemiss.edu/resources/faculty-travel" TargetMode="Externa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972" y="2464240"/>
            <a:ext cx="7611071" cy="1200328"/>
          </a:xfrm>
          <a:prstGeom prst="rect">
            <a:avLst/>
          </a:prstGeom>
        </p:spPr>
        <p:txBody>
          <a:bodyPr wrap="square">
            <a:spAutoFit/>
          </a:bodyPr>
          <a:lstStyle/>
          <a:p>
            <a:endParaRPr lang="en-US" sz="2400" dirty="0" smtClean="0"/>
          </a:p>
          <a:p>
            <a:endParaRPr lang="en-US" sz="2400" dirty="0" smtClean="0"/>
          </a:p>
          <a:p>
            <a:endParaRPr lang="en-US" sz="2400" dirty="0" smtClean="0"/>
          </a:p>
        </p:txBody>
      </p:sp>
      <p:cxnSp>
        <p:nvCxnSpPr>
          <p:cNvPr id="6" name="Straight Connector 5"/>
          <p:cNvCxnSpPr/>
          <p:nvPr/>
        </p:nvCxnSpPr>
        <p:spPr>
          <a:xfrm>
            <a:off x="1001310" y="3048000"/>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827970" y="2051978"/>
            <a:ext cx="7896929" cy="824524"/>
          </a:xfrm>
          <a:prstGeom prst="rect">
            <a:avLst/>
          </a:prstGeom>
          <a:noFill/>
          <a:ln>
            <a:noFill/>
          </a:ln>
          <a:effectLst/>
        </p:spPr>
        <p:txBody>
          <a:bodyPr vert="horz" lIns="91440" tIns="45720" rIns="91440" bIns="45720" rtlCol="0" anchor="b" anchorCtr="0">
            <a:noAutofit/>
          </a:bodyPr>
          <a:lstStyle>
            <a:lvl1pPr algn="ctr" defTabSz="914400" rtl="0" eaLnBrk="1" latinLnBrk="0" hangingPunct="1">
              <a:spcBef>
                <a:spcPct val="0"/>
              </a:spcBef>
              <a:buNone/>
              <a:defRPr sz="5600" b="1" kern="1200" cap="none" spc="0">
                <a:ln w="12700">
                  <a:solidFill>
                    <a:schemeClr val="tx2"/>
                  </a:solidFill>
                  <a:prstDash val="solid"/>
                </a:ln>
                <a:solidFill>
                  <a:schemeClr val="tx2">
                    <a:lumMod val="75000"/>
                  </a:schemeClr>
                </a:solidFill>
                <a:effectLst>
                  <a:outerShdw blurRad="41275" dist="20320" dir="1800000" algn="tl" rotWithShape="0">
                    <a:srgbClr val="000000">
                      <a:alpha val="40000"/>
                    </a:srgbClr>
                  </a:outerShdw>
                </a:effectLst>
                <a:latin typeface="+mj-lt"/>
                <a:ea typeface="+mj-ea"/>
                <a:cs typeface="+mj-cs"/>
              </a:defRPr>
            </a:lvl1pPr>
          </a:lstStyle>
          <a:p>
            <a:r>
              <a:rPr lang="en-US" sz="2800" b="0" dirty="0" smtClean="0"/>
              <a:t>ORSP Internal Grants Programs</a:t>
            </a:r>
            <a:endParaRPr lang="en-US" sz="2800" b="0" dirty="0">
              <a:solidFill>
                <a:srgbClr val="FF0000"/>
              </a:solidFill>
            </a:endParaRPr>
          </a:p>
        </p:txBody>
      </p:sp>
      <p:sp>
        <p:nvSpPr>
          <p:cNvPr id="7" name="Title 1"/>
          <p:cNvSpPr txBox="1">
            <a:spLocks/>
          </p:cNvSpPr>
          <p:nvPr/>
        </p:nvSpPr>
        <p:spPr>
          <a:xfrm>
            <a:off x="827970" y="4103076"/>
            <a:ext cx="7896929" cy="824524"/>
          </a:xfrm>
          <a:prstGeom prst="rect">
            <a:avLst/>
          </a:prstGeom>
          <a:noFill/>
          <a:ln>
            <a:noFill/>
          </a:ln>
          <a:effectLst/>
        </p:spPr>
        <p:txBody>
          <a:bodyPr vert="horz" lIns="91440" tIns="45720" rIns="91440" bIns="45720" rtlCol="0" anchor="b" anchorCtr="0">
            <a:noAutofit/>
          </a:bodyPr>
          <a:lstStyle>
            <a:lvl1pPr algn="ctr" defTabSz="914400" rtl="0" eaLnBrk="1" latinLnBrk="0" hangingPunct="1">
              <a:spcBef>
                <a:spcPct val="0"/>
              </a:spcBef>
              <a:buNone/>
              <a:defRPr sz="5600" b="1" kern="1200" cap="none" spc="0">
                <a:ln w="12700">
                  <a:solidFill>
                    <a:schemeClr val="tx2"/>
                  </a:solidFill>
                  <a:prstDash val="solid"/>
                </a:ln>
                <a:solidFill>
                  <a:schemeClr val="tx2">
                    <a:lumMod val="75000"/>
                  </a:schemeClr>
                </a:solidFill>
                <a:effectLst>
                  <a:outerShdw blurRad="41275" dist="20320" dir="1800000" algn="tl" rotWithShape="0">
                    <a:srgbClr val="000000">
                      <a:alpha val="40000"/>
                    </a:srgbClr>
                  </a:outerShdw>
                </a:effectLst>
                <a:latin typeface="+mj-lt"/>
                <a:ea typeface="+mj-ea"/>
                <a:cs typeface="+mj-cs"/>
              </a:defRPr>
            </a:lvl1pPr>
          </a:lstStyle>
          <a:p>
            <a:r>
              <a:rPr lang="en-US" sz="1800" b="0" dirty="0" smtClean="0">
                <a:solidFill>
                  <a:schemeClr val="bg2">
                    <a:lumMod val="25000"/>
                  </a:schemeClr>
                </a:solidFill>
              </a:rPr>
              <a:t>Jason Hale</a:t>
            </a:r>
          </a:p>
          <a:p>
            <a:r>
              <a:rPr lang="en-US" sz="1800" b="0" dirty="0" smtClean="0">
                <a:solidFill>
                  <a:schemeClr val="bg2">
                    <a:lumMod val="25000"/>
                  </a:schemeClr>
                </a:solidFill>
              </a:rPr>
              <a:t>October 24, </a:t>
            </a:r>
            <a:r>
              <a:rPr lang="en-US" sz="1800" b="0" dirty="0" smtClean="0">
                <a:solidFill>
                  <a:schemeClr val="bg2">
                    <a:lumMod val="25000"/>
                  </a:schemeClr>
                </a:solidFill>
              </a:rPr>
              <a:t>2016</a:t>
            </a:r>
          </a:p>
          <a:p>
            <a:endParaRPr lang="en-US" sz="1800" b="0" dirty="0">
              <a:solidFill>
                <a:schemeClr val="bg2">
                  <a:lumMod val="25000"/>
                </a:schemeClr>
              </a:solidFill>
            </a:endParaRPr>
          </a:p>
          <a:p>
            <a:r>
              <a:rPr lang="en-US" sz="1800" b="0" dirty="0">
                <a:solidFill>
                  <a:schemeClr val="bg2">
                    <a:lumMod val="25000"/>
                  </a:schemeClr>
                </a:solidFill>
              </a:rPr>
              <a:t>Slides Accessible </a:t>
            </a:r>
            <a:r>
              <a:rPr lang="en-US" sz="1800" b="0" dirty="0" smtClean="0">
                <a:solidFill>
                  <a:schemeClr val="bg2">
                    <a:lumMod val="25000"/>
                  </a:schemeClr>
                </a:solidFill>
              </a:rPr>
              <a:t>at</a:t>
            </a:r>
            <a:br>
              <a:rPr lang="en-US" sz="1800" b="0" dirty="0" smtClean="0">
                <a:solidFill>
                  <a:schemeClr val="bg2">
                    <a:lumMod val="25000"/>
                  </a:schemeClr>
                </a:solidFill>
              </a:rPr>
            </a:br>
            <a:r>
              <a:rPr lang="en-US" sz="1800" b="0" dirty="0" smtClean="0">
                <a:solidFill>
                  <a:schemeClr val="bg2">
                    <a:lumMod val="25000"/>
                  </a:schemeClr>
                </a:solidFill>
              </a:rPr>
              <a:t> </a:t>
            </a:r>
            <a:r>
              <a:rPr lang="en-US" sz="1800" b="0" dirty="0">
                <a:solidFill>
                  <a:schemeClr val="bg2">
                    <a:lumMod val="25000"/>
                  </a:schemeClr>
                </a:solidFill>
                <a:hlinkClick r:id="rId3"/>
              </a:rPr>
              <a:t>http://www.research.olemiss.edu/</a:t>
            </a:r>
            <a:r>
              <a:rPr lang="en-US" sz="1800" b="0" dirty="0" smtClean="0">
                <a:solidFill>
                  <a:schemeClr val="bg2">
                    <a:lumMod val="25000"/>
                  </a:schemeClr>
                </a:solidFill>
                <a:hlinkClick r:id="rId3"/>
              </a:rPr>
              <a:t>presentations</a:t>
            </a:r>
            <a:r>
              <a:rPr lang="en-US" sz="1800" b="0" dirty="0" smtClean="0">
                <a:solidFill>
                  <a:schemeClr val="bg2">
                    <a:lumMod val="25000"/>
                  </a:schemeClr>
                </a:solidFill>
              </a:rPr>
              <a:t> </a:t>
            </a:r>
            <a:endParaRPr lang="en-US" sz="1800" b="0" dirty="0">
              <a:solidFill>
                <a:schemeClr val="bg2">
                  <a:lumMod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smtClean="0">
                <a:solidFill>
                  <a:schemeClr val="tx2">
                    <a:lumMod val="60000"/>
                    <a:lumOff val="40000"/>
                  </a:schemeClr>
                </a:solidFill>
              </a:rPr>
              <a:t>ORSP Faculty </a:t>
            </a:r>
            <a:r>
              <a:rPr lang="en-US" sz="2800" b="0" dirty="0">
                <a:solidFill>
                  <a:schemeClr val="tx2">
                    <a:lumMod val="60000"/>
                    <a:lumOff val="40000"/>
                  </a:schemeClr>
                </a:solidFill>
              </a:rPr>
              <a:t>Travel Grants: </a:t>
            </a:r>
            <a:r>
              <a:rPr lang="en-US" sz="2800" b="0" dirty="0" smtClean="0">
                <a:solidFill>
                  <a:schemeClr val="tx2">
                    <a:lumMod val="60000"/>
                    <a:lumOff val="40000"/>
                  </a:schemeClr>
                </a:solidFill>
              </a:rPr>
              <a:t>Limits</a:t>
            </a:r>
            <a:endParaRPr lang="en-US" sz="2800" b="0" dirty="0">
              <a:solidFill>
                <a:schemeClr val="tx2">
                  <a:lumMod val="60000"/>
                  <a:lumOff val="40000"/>
                </a:schemeClr>
              </a:solidFill>
            </a:endParaRPr>
          </a:p>
        </p:txBody>
      </p:sp>
      <p:sp>
        <p:nvSpPr>
          <p:cNvPr id="4" name="Rectangle 3"/>
          <p:cNvSpPr/>
          <p:nvPr/>
        </p:nvSpPr>
        <p:spPr>
          <a:xfrm>
            <a:off x="827972" y="1297038"/>
            <a:ext cx="7935028" cy="6155530"/>
          </a:xfrm>
          <a:prstGeom prst="rect">
            <a:avLst/>
          </a:prstGeom>
        </p:spPr>
        <p:txBody>
          <a:bodyPr wrap="square">
            <a:spAutoFit/>
          </a:bodyPr>
          <a:lstStyle/>
          <a:p>
            <a:pPr marL="342900" indent="-342900">
              <a:lnSpc>
                <a:spcPct val="150000"/>
              </a:lnSpc>
              <a:buFont typeface="Arial"/>
              <a:buChar char="•"/>
            </a:pPr>
            <a:r>
              <a:rPr lang="en-US" sz="2400" dirty="0" smtClean="0"/>
              <a:t>Only expenses related to travel and that are incurred in accordance with UM travel policies are reimbursable, up to the award amount</a:t>
            </a:r>
          </a:p>
          <a:p>
            <a:pPr marL="342900" indent="-342900">
              <a:lnSpc>
                <a:spcPct val="150000"/>
              </a:lnSpc>
              <a:buFont typeface="Arial"/>
              <a:buChar char="•"/>
            </a:pPr>
            <a:r>
              <a:rPr lang="en-US" sz="2400" dirty="0" smtClean="0"/>
              <a:t>Funding Limits Per Award:</a:t>
            </a:r>
            <a:endParaRPr lang="en-US" sz="2400" dirty="0"/>
          </a:p>
          <a:p>
            <a:pPr marL="800100" lvl="1" indent="-342900">
              <a:lnSpc>
                <a:spcPct val="150000"/>
              </a:lnSpc>
              <a:buFont typeface="Arial"/>
              <a:buChar char="•"/>
            </a:pPr>
            <a:r>
              <a:rPr lang="en-US" sz="2400" dirty="0"/>
              <a:t>Maximum for domestic travel (including SEC Institutional Visits and </a:t>
            </a:r>
            <a:r>
              <a:rPr lang="en-US" sz="2400" dirty="0" err="1"/>
              <a:t>CFreePO</a:t>
            </a:r>
            <a:r>
              <a:rPr lang="en-US" sz="2400" dirty="0"/>
              <a:t> Visits) - $500; </a:t>
            </a:r>
          </a:p>
          <a:p>
            <a:pPr marL="800100" lvl="1" indent="-342900">
              <a:lnSpc>
                <a:spcPct val="150000"/>
              </a:lnSpc>
              <a:buFont typeface="Arial"/>
              <a:buChar char="•"/>
            </a:pPr>
            <a:r>
              <a:rPr lang="en-US" sz="2400" dirty="0"/>
              <a:t>Maximum for international travel - $1,000;</a:t>
            </a:r>
          </a:p>
          <a:p>
            <a:pPr marL="800100" lvl="1" indent="-342900">
              <a:lnSpc>
                <a:spcPct val="150000"/>
              </a:lnSpc>
              <a:buFont typeface="Arial"/>
              <a:buChar char="•"/>
            </a:pPr>
            <a:r>
              <a:rPr lang="en-US" sz="2400" dirty="0"/>
              <a:t>Maximum for UMMC </a:t>
            </a:r>
            <a:r>
              <a:rPr lang="en-US" sz="2400" dirty="0" smtClean="0"/>
              <a:t>Grants: </a:t>
            </a:r>
          </a:p>
          <a:p>
            <a:pPr marL="1257300" lvl="2" indent="-342900">
              <a:lnSpc>
                <a:spcPct val="150000"/>
              </a:lnSpc>
              <a:buFont typeface="Arial"/>
              <a:buChar char="•"/>
            </a:pPr>
            <a:r>
              <a:rPr lang="en-US" sz="2400" dirty="0" smtClean="0"/>
              <a:t>$100</a:t>
            </a:r>
            <a:r>
              <a:rPr lang="en-US" sz="2400" dirty="0"/>
              <a:t> </a:t>
            </a:r>
            <a:r>
              <a:rPr lang="en-US" sz="2400" dirty="0" smtClean="0"/>
              <a:t> per visit</a:t>
            </a:r>
          </a:p>
          <a:p>
            <a:pPr marL="1257300" lvl="2" indent="-342900">
              <a:lnSpc>
                <a:spcPct val="150000"/>
              </a:lnSpc>
              <a:buFont typeface="Arial"/>
              <a:buChar char="•"/>
            </a:pPr>
            <a:r>
              <a:rPr lang="en-US" sz="2400" dirty="0" smtClean="0"/>
              <a:t>$500 per grant (for up to 5 visits)</a:t>
            </a:r>
          </a:p>
          <a:p>
            <a:pPr marL="342900" indent="-342900">
              <a:lnSpc>
                <a:spcPct val="150000"/>
              </a:lnSpc>
              <a:buFont typeface="Arial"/>
              <a:buChar char="•"/>
            </a:pPr>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892355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smtClean="0">
                <a:solidFill>
                  <a:schemeClr val="tx2">
                    <a:lumMod val="60000"/>
                    <a:lumOff val="40000"/>
                  </a:schemeClr>
                </a:solidFill>
              </a:rPr>
              <a:t>ORSP Faculty </a:t>
            </a:r>
            <a:r>
              <a:rPr lang="en-US" sz="2800" b="0" dirty="0">
                <a:solidFill>
                  <a:schemeClr val="tx2">
                    <a:lumMod val="60000"/>
                    <a:lumOff val="40000"/>
                  </a:schemeClr>
                </a:solidFill>
              </a:rPr>
              <a:t>Travel Grants: </a:t>
            </a:r>
            <a:r>
              <a:rPr lang="en-US" sz="2800" b="0" dirty="0" smtClean="0">
                <a:solidFill>
                  <a:schemeClr val="tx2">
                    <a:lumMod val="60000"/>
                    <a:lumOff val="40000"/>
                  </a:schemeClr>
                </a:solidFill>
              </a:rPr>
              <a:t>Eligibility</a:t>
            </a:r>
            <a:endParaRPr lang="en-US" sz="2800" b="0" dirty="0">
              <a:solidFill>
                <a:schemeClr val="tx2">
                  <a:lumMod val="60000"/>
                  <a:lumOff val="40000"/>
                </a:schemeClr>
              </a:solidFill>
            </a:endParaRPr>
          </a:p>
        </p:txBody>
      </p:sp>
      <p:sp>
        <p:nvSpPr>
          <p:cNvPr id="4" name="Rectangle 3"/>
          <p:cNvSpPr/>
          <p:nvPr/>
        </p:nvSpPr>
        <p:spPr>
          <a:xfrm>
            <a:off x="827972" y="1297038"/>
            <a:ext cx="7935028" cy="5601533"/>
          </a:xfrm>
          <a:prstGeom prst="rect">
            <a:avLst/>
          </a:prstGeom>
        </p:spPr>
        <p:txBody>
          <a:bodyPr wrap="square">
            <a:spAutoFit/>
          </a:bodyPr>
          <a:lstStyle/>
          <a:p>
            <a:pPr marL="342900" indent="-342900">
              <a:lnSpc>
                <a:spcPct val="150000"/>
              </a:lnSpc>
              <a:buFont typeface="Arial"/>
              <a:buChar char="•"/>
            </a:pPr>
            <a:r>
              <a:rPr lang="en-US" sz="2400" dirty="0" smtClean="0"/>
              <a:t>Applicants </a:t>
            </a:r>
            <a:r>
              <a:rPr lang="en-US" sz="2400" dirty="0"/>
              <a:t>must be full-time faculty members.</a:t>
            </a:r>
          </a:p>
          <a:p>
            <a:pPr marL="342900" indent="-342900">
              <a:lnSpc>
                <a:spcPct val="150000"/>
              </a:lnSpc>
              <a:buFont typeface="Arial"/>
              <a:buChar char="•"/>
            </a:pPr>
            <a:r>
              <a:rPr lang="en-US" sz="2400" dirty="0"/>
              <a:t>Applicants must be without external support related to the purpose of the travel when scheduled.</a:t>
            </a:r>
          </a:p>
          <a:p>
            <a:pPr marL="342900" indent="-342900">
              <a:lnSpc>
                <a:spcPct val="150000"/>
              </a:lnSpc>
              <a:buFont typeface="Arial"/>
              <a:buChar char="•"/>
            </a:pPr>
            <a:r>
              <a:rPr lang="en-US" sz="2400" dirty="0"/>
              <a:t>Applicants must not have yet reached the maximum number of awards allowable per fiscal year per Visit Type </a:t>
            </a:r>
            <a:endParaRPr lang="en-US" sz="2400" dirty="0" smtClean="0"/>
          </a:p>
          <a:p>
            <a:pPr marL="800100" lvl="1" indent="-342900">
              <a:lnSpc>
                <a:spcPct val="150000"/>
              </a:lnSpc>
              <a:buFont typeface="Arial"/>
              <a:buChar char="•"/>
            </a:pPr>
            <a:r>
              <a:rPr lang="en-US" dirty="0" smtClean="0"/>
              <a:t>Individual or Organized Event: 1 per year</a:t>
            </a:r>
          </a:p>
          <a:p>
            <a:pPr marL="800100" lvl="1" indent="-342900">
              <a:lnSpc>
                <a:spcPct val="150000"/>
              </a:lnSpc>
              <a:buFont typeface="Arial"/>
              <a:buChar char="•"/>
            </a:pPr>
            <a:r>
              <a:rPr lang="en-US" dirty="0" err="1" smtClean="0"/>
              <a:t>CFreePO</a:t>
            </a:r>
            <a:r>
              <a:rPr lang="en-US" dirty="0" smtClean="0"/>
              <a:t> Visit: 1 per year</a:t>
            </a:r>
          </a:p>
          <a:p>
            <a:pPr marL="800100" lvl="1" indent="-342900">
              <a:lnSpc>
                <a:spcPct val="150000"/>
              </a:lnSpc>
              <a:buFont typeface="Arial"/>
              <a:buChar char="•"/>
            </a:pPr>
            <a:r>
              <a:rPr lang="en-US" dirty="0" smtClean="0"/>
              <a:t>SEC Follow-On Visit: 1 per year</a:t>
            </a:r>
          </a:p>
          <a:p>
            <a:pPr marL="800100" lvl="1" indent="-342900">
              <a:lnSpc>
                <a:spcPct val="150000"/>
              </a:lnSpc>
              <a:buFont typeface="Arial"/>
              <a:buChar char="•"/>
            </a:pPr>
            <a:r>
              <a:rPr lang="en-US" dirty="0" smtClean="0"/>
              <a:t>UMMC Visit: 5 per year</a:t>
            </a:r>
          </a:p>
          <a:p>
            <a:pPr marL="342900" indent="-342900">
              <a:lnSpc>
                <a:spcPct val="150000"/>
              </a:lnSpc>
              <a:buFont typeface="Arial"/>
              <a:buChar char="•"/>
            </a:pPr>
            <a:r>
              <a:rPr lang="en-US" sz="2400" dirty="0" smtClean="0"/>
              <a:t>Applicant must not have outstanding trip reports or reimbursement vouchers from previous trips</a:t>
            </a:r>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667416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smtClean="0">
                <a:solidFill>
                  <a:schemeClr val="tx2">
                    <a:lumMod val="60000"/>
                    <a:lumOff val="40000"/>
                  </a:schemeClr>
                </a:solidFill>
              </a:rPr>
              <a:t>ORSP </a:t>
            </a:r>
            <a:r>
              <a:rPr lang="en-US" sz="2800" b="0" dirty="0">
                <a:solidFill>
                  <a:schemeClr val="tx2">
                    <a:lumMod val="60000"/>
                    <a:lumOff val="40000"/>
                  </a:schemeClr>
                </a:solidFill>
              </a:rPr>
              <a:t>Faculty Travel Grants: Priority</a:t>
            </a:r>
          </a:p>
        </p:txBody>
      </p:sp>
      <p:sp>
        <p:nvSpPr>
          <p:cNvPr id="4" name="Rectangle 3"/>
          <p:cNvSpPr/>
          <p:nvPr/>
        </p:nvSpPr>
        <p:spPr>
          <a:xfrm>
            <a:off x="827972" y="1297038"/>
            <a:ext cx="7935028" cy="5693865"/>
          </a:xfrm>
          <a:prstGeom prst="rect">
            <a:avLst/>
          </a:prstGeom>
        </p:spPr>
        <p:txBody>
          <a:bodyPr wrap="square">
            <a:spAutoFit/>
          </a:bodyPr>
          <a:lstStyle/>
          <a:p>
            <a:pPr>
              <a:lnSpc>
                <a:spcPct val="150000"/>
              </a:lnSpc>
            </a:pPr>
            <a:r>
              <a:rPr lang="en-US" sz="2400" dirty="0" smtClean="0"/>
              <a:t>Priority is given to:</a:t>
            </a:r>
          </a:p>
          <a:p>
            <a:pPr marL="342900" indent="-342900">
              <a:lnSpc>
                <a:spcPct val="150000"/>
              </a:lnSpc>
              <a:buFont typeface="Arial"/>
              <a:buChar char="•"/>
            </a:pPr>
            <a:r>
              <a:rPr lang="en-US" sz="2400" dirty="0" smtClean="0"/>
              <a:t>Junior faculty (below the rank of Associate Professor or </a:t>
            </a:r>
            <a:r>
              <a:rPr lang="en-US" sz="2400" dirty="0"/>
              <a:t>Research</a:t>
            </a:r>
            <a:r>
              <a:rPr lang="en-US" sz="2400" dirty="0" smtClean="0"/>
              <a:t> Associate Professor)</a:t>
            </a:r>
          </a:p>
          <a:p>
            <a:pPr marL="342900" indent="-342900">
              <a:lnSpc>
                <a:spcPct val="150000"/>
              </a:lnSpc>
              <a:buFont typeface="Arial"/>
              <a:buChar char="•"/>
            </a:pPr>
            <a:r>
              <a:rPr lang="en-US" sz="2400" dirty="0" smtClean="0"/>
              <a:t>Demonstrated support of Chair/Dean, such as:</a:t>
            </a:r>
          </a:p>
          <a:p>
            <a:pPr marL="800100" lvl="1" indent="-342900">
              <a:lnSpc>
                <a:spcPct val="150000"/>
              </a:lnSpc>
              <a:buFont typeface="Arial"/>
              <a:buChar char="•"/>
            </a:pPr>
            <a:r>
              <a:rPr lang="en-US" sz="2400" dirty="0" smtClean="0"/>
              <a:t>Financial contributions</a:t>
            </a:r>
          </a:p>
          <a:p>
            <a:pPr marL="800100" lvl="1" indent="-342900">
              <a:lnSpc>
                <a:spcPct val="150000"/>
              </a:lnSpc>
              <a:buFont typeface="Arial"/>
              <a:buChar char="•"/>
            </a:pPr>
            <a:r>
              <a:rPr lang="en-US" sz="2400" dirty="0" smtClean="0"/>
              <a:t>Letters of support</a:t>
            </a:r>
            <a:r>
              <a:rPr lang="en-US" sz="2400" dirty="0"/>
              <a:t> </a:t>
            </a:r>
            <a:r>
              <a:rPr lang="en-US" sz="2400" dirty="0" smtClean="0"/>
              <a:t>(optional): should say why the Chair thinks the activity is important to the development of the faculty member</a:t>
            </a:r>
          </a:p>
          <a:p>
            <a:pPr marL="342900" indent="-342900">
              <a:lnSpc>
                <a:spcPct val="150000"/>
              </a:lnSpc>
              <a:buFont typeface="Arial"/>
              <a:buChar char="•"/>
            </a:pPr>
            <a:r>
              <a:rPr lang="en-US" sz="2400" dirty="0" smtClean="0"/>
              <a:t>Activities that are part of a development plan, and/or where faculty will be active (not passive) participants</a:t>
            </a:r>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15909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smtClean="0">
                <a:solidFill>
                  <a:schemeClr val="tx2">
                    <a:lumMod val="60000"/>
                    <a:lumOff val="40000"/>
                  </a:schemeClr>
                </a:solidFill>
              </a:rPr>
              <a:t>ORSP </a:t>
            </a:r>
            <a:r>
              <a:rPr lang="en-US" sz="2800" b="0" dirty="0">
                <a:solidFill>
                  <a:schemeClr val="tx2">
                    <a:lumMod val="60000"/>
                    <a:lumOff val="40000"/>
                  </a:schemeClr>
                </a:solidFill>
              </a:rPr>
              <a:t>Faculty Travel Grants: Process</a:t>
            </a:r>
          </a:p>
        </p:txBody>
      </p:sp>
      <p:sp>
        <p:nvSpPr>
          <p:cNvPr id="4" name="Rectangle 3"/>
          <p:cNvSpPr/>
          <p:nvPr/>
        </p:nvSpPr>
        <p:spPr>
          <a:xfrm>
            <a:off x="827972" y="1297038"/>
            <a:ext cx="8217250" cy="5324534"/>
          </a:xfrm>
          <a:prstGeom prst="rect">
            <a:avLst/>
          </a:prstGeom>
        </p:spPr>
        <p:txBody>
          <a:bodyPr wrap="square">
            <a:spAutoFit/>
          </a:bodyPr>
          <a:lstStyle/>
          <a:p>
            <a:pPr marL="342900" indent="-342900">
              <a:lnSpc>
                <a:spcPct val="150000"/>
              </a:lnSpc>
              <a:buFont typeface="Arial"/>
              <a:buChar char="•"/>
            </a:pPr>
            <a:r>
              <a:rPr lang="en-US" sz="2000" dirty="0"/>
              <a:t>Complete the Faculty Travel Application Cover Page</a:t>
            </a:r>
          </a:p>
          <a:p>
            <a:pPr marL="342900" indent="-342900">
              <a:lnSpc>
                <a:spcPct val="150000"/>
              </a:lnSpc>
              <a:buFont typeface="Arial"/>
              <a:buChar char="•"/>
            </a:pPr>
            <a:r>
              <a:rPr lang="en-US" sz="2000" dirty="0"/>
              <a:t>Prepare a 1-page Summary Justification (be specific!)</a:t>
            </a:r>
          </a:p>
          <a:p>
            <a:pPr marL="342900" indent="-342900">
              <a:lnSpc>
                <a:spcPct val="150000"/>
              </a:lnSpc>
              <a:buFont typeface="Arial"/>
              <a:buChar char="•"/>
            </a:pPr>
            <a:r>
              <a:rPr lang="en-US" sz="2000" dirty="0"/>
              <a:t>Prepare itemized, estimated budget (up to 1-page), to include additional sources of funds (department, personal, etc.)</a:t>
            </a:r>
          </a:p>
          <a:p>
            <a:pPr marL="342900" indent="-342900">
              <a:lnSpc>
                <a:spcPct val="150000"/>
              </a:lnSpc>
              <a:buFont typeface="Arial"/>
              <a:buChar char="•"/>
            </a:pPr>
            <a:r>
              <a:rPr lang="en-US" sz="2000" dirty="0"/>
              <a:t>Submit all paperwork </a:t>
            </a:r>
            <a:r>
              <a:rPr lang="en-US" sz="2000" dirty="0" smtClean="0"/>
              <a:t>with </a:t>
            </a:r>
            <a:r>
              <a:rPr lang="en-US" sz="2000" dirty="0"/>
              <a:t>signatures to ORSP by 5 p.m. on the 15th of each </a:t>
            </a:r>
            <a:r>
              <a:rPr lang="en-US" sz="2000" dirty="0" smtClean="0"/>
              <a:t>month, via Online </a:t>
            </a:r>
            <a:r>
              <a:rPr lang="en-US" sz="2000" dirty="0" err="1" smtClean="0"/>
              <a:t>InfoReady</a:t>
            </a:r>
            <a:r>
              <a:rPr lang="en-US" sz="2000" dirty="0" smtClean="0"/>
              <a:t> </a:t>
            </a:r>
            <a:r>
              <a:rPr lang="en-US" sz="2000" dirty="0"/>
              <a:t>Review Portal: </a:t>
            </a:r>
            <a:r>
              <a:rPr lang="en-US" sz="2000" dirty="0">
                <a:hlinkClick r:id="rId2"/>
              </a:rPr>
              <a:t>https://olemiss.infoready4.</a:t>
            </a:r>
            <a:r>
              <a:rPr lang="en-US" sz="2000" dirty="0" smtClean="0">
                <a:hlinkClick r:id="rId2"/>
              </a:rPr>
              <a:t>com</a:t>
            </a:r>
            <a:r>
              <a:rPr lang="en-US" sz="2000" dirty="0" smtClean="0"/>
              <a:t> PAPER COPIES NO LONGER ACCEPTED.</a:t>
            </a:r>
          </a:p>
          <a:p>
            <a:pPr marL="342900" indent="-342900">
              <a:lnSpc>
                <a:spcPct val="150000"/>
              </a:lnSpc>
              <a:buFont typeface="Arial"/>
              <a:buChar char="•"/>
            </a:pPr>
            <a:r>
              <a:rPr lang="en-US" sz="2000" dirty="0" smtClean="0"/>
              <a:t>Optional letter of support from Chair may be uploaded with application, or e-mailed separately to Jason Hale (</a:t>
            </a:r>
            <a:r>
              <a:rPr lang="en-US" sz="2000" dirty="0" smtClean="0">
                <a:hlinkClick r:id="rId3"/>
              </a:rPr>
              <a:t>jghale@olemiss.edu</a:t>
            </a:r>
            <a:r>
              <a:rPr lang="en-US" sz="2000" dirty="0" smtClean="0"/>
              <a:t>). </a:t>
            </a:r>
            <a:endParaRPr lang="en-US" sz="2000" dirty="0"/>
          </a:p>
          <a:p>
            <a:pPr marL="342900" indent="-342900">
              <a:lnSpc>
                <a:spcPct val="150000"/>
              </a:lnSpc>
              <a:buFont typeface="Arial"/>
              <a:buChar char="•"/>
            </a:pPr>
            <a:r>
              <a:rPr lang="en-US" sz="2000" dirty="0" smtClean="0"/>
              <a:t>Access forms and most up to </a:t>
            </a:r>
            <a:r>
              <a:rPr lang="en-US" sz="2000" dirty="0"/>
              <a:t>date instructions at </a:t>
            </a:r>
            <a:r>
              <a:rPr lang="en-US" sz="2000" dirty="0">
                <a:hlinkClick r:id="rId4"/>
              </a:rPr>
              <a:t>http://www.research.olemiss.edu/resources/faculty-</a:t>
            </a:r>
            <a:r>
              <a:rPr lang="en-US" sz="2000" dirty="0" smtClean="0">
                <a:hlinkClick r:id="rId4"/>
              </a:rPr>
              <a:t>travel</a:t>
            </a:r>
            <a:r>
              <a:rPr lang="en-US" sz="2000" dirty="0" smtClean="0"/>
              <a:t>. </a:t>
            </a:r>
            <a:endParaRPr lang="en-US" sz="20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963345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27971" y="0"/>
            <a:ext cx="7152515" cy="6858000"/>
          </a:xfrm>
          <a:prstGeom prst="rect">
            <a:avLst/>
          </a:prstGeom>
        </p:spPr>
      </p:pic>
      <p:sp>
        <p:nvSpPr>
          <p:cNvPr id="5" name="Rectangle 4"/>
          <p:cNvSpPr/>
          <p:nvPr/>
        </p:nvSpPr>
        <p:spPr>
          <a:xfrm>
            <a:off x="827972" y="5376334"/>
            <a:ext cx="6762750" cy="624416"/>
          </a:xfrm>
          <a:prstGeom prst="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4561418" y="2067004"/>
            <a:ext cx="3513667" cy="1406908"/>
            <a:chOff x="4561418" y="2067004"/>
            <a:chExt cx="3513667" cy="1406908"/>
          </a:xfrm>
        </p:grpSpPr>
        <p:sp>
          <p:nvSpPr>
            <p:cNvPr id="10" name="Rectangle 9"/>
            <p:cNvSpPr/>
            <p:nvPr/>
          </p:nvSpPr>
          <p:spPr>
            <a:xfrm>
              <a:off x="4561418" y="2159000"/>
              <a:ext cx="3344332" cy="13149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561418" y="2067004"/>
              <a:ext cx="3146828" cy="369332"/>
            </a:xfrm>
            <a:prstGeom prst="rect">
              <a:avLst/>
            </a:prstGeom>
          </p:spPr>
          <p:txBody>
            <a:bodyPr wrap="none">
              <a:spAutoFit/>
            </a:bodyPr>
            <a:lstStyle/>
            <a:p>
              <a:r>
                <a:rPr lang="en-US" dirty="0">
                  <a:hlinkClick r:id="rId3"/>
                </a:rPr>
                <a:t>https://olemiss.infoready4.com</a:t>
              </a:r>
              <a:r>
                <a:rPr lang="en-US" dirty="0"/>
                <a:t> </a:t>
              </a:r>
            </a:p>
          </p:txBody>
        </p:sp>
        <p:sp>
          <p:nvSpPr>
            <p:cNvPr id="8" name="TextBox 7"/>
            <p:cNvSpPr txBox="1"/>
            <p:nvPr/>
          </p:nvSpPr>
          <p:spPr>
            <a:xfrm>
              <a:off x="4561419" y="2550582"/>
              <a:ext cx="3513666" cy="923330"/>
            </a:xfrm>
            <a:prstGeom prst="rect">
              <a:avLst/>
            </a:prstGeom>
            <a:noFill/>
          </p:spPr>
          <p:txBody>
            <a:bodyPr wrap="square" rtlCol="0">
              <a:spAutoFit/>
            </a:bodyPr>
            <a:lstStyle/>
            <a:p>
              <a:r>
                <a:rPr lang="en-US" dirty="0" smtClean="0"/>
                <a:t>First time users must click Register to set up an </a:t>
              </a:r>
              <a:r>
                <a:rPr lang="en-US" dirty="0" err="1" smtClean="0"/>
                <a:t>InfoReady</a:t>
              </a:r>
              <a:r>
                <a:rPr lang="en-US" dirty="0"/>
                <a:t> </a:t>
              </a:r>
              <a:r>
                <a:rPr lang="en-US" dirty="0" smtClean="0"/>
                <a:t>Review Portal account.</a:t>
              </a:r>
              <a:endParaRPr lang="en-US" dirty="0"/>
            </a:p>
          </p:txBody>
        </p:sp>
      </p:grpSp>
    </p:spTree>
    <p:extLst>
      <p:ext uri="{BB962C8B-B14F-4D97-AF65-F5344CB8AC3E}">
        <p14:creationId xmlns:p14="http://schemas.microsoft.com/office/powerpoint/2010/main" val="400496320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smtClean="0">
                <a:solidFill>
                  <a:schemeClr val="tx2">
                    <a:lumMod val="60000"/>
                    <a:lumOff val="40000"/>
                  </a:schemeClr>
                </a:solidFill>
              </a:rPr>
              <a:t>ORSP </a:t>
            </a:r>
            <a:r>
              <a:rPr lang="en-US" sz="2800" b="0" dirty="0">
                <a:solidFill>
                  <a:schemeClr val="tx2">
                    <a:lumMod val="60000"/>
                    <a:lumOff val="40000"/>
                  </a:schemeClr>
                </a:solidFill>
              </a:rPr>
              <a:t>Faculty Travel Grants: Process</a:t>
            </a:r>
          </a:p>
        </p:txBody>
      </p:sp>
      <p:sp>
        <p:nvSpPr>
          <p:cNvPr id="4" name="Rectangle 3"/>
          <p:cNvSpPr/>
          <p:nvPr/>
        </p:nvSpPr>
        <p:spPr>
          <a:xfrm>
            <a:off x="418749" y="1297038"/>
            <a:ext cx="8584139" cy="5514330"/>
          </a:xfrm>
          <a:prstGeom prst="rect">
            <a:avLst/>
          </a:prstGeom>
        </p:spPr>
        <p:txBody>
          <a:bodyPr wrap="square">
            <a:spAutoFit/>
          </a:bodyPr>
          <a:lstStyle/>
          <a:p>
            <a:pPr marL="342900" indent="-342900">
              <a:lnSpc>
                <a:spcPct val="150000"/>
              </a:lnSpc>
              <a:buFont typeface="Arial"/>
              <a:buChar char="•"/>
            </a:pPr>
            <a:r>
              <a:rPr lang="en-US" sz="2800" dirty="0" smtClean="0"/>
              <a:t>URB travel grants subcommittee will review/recommend</a:t>
            </a:r>
          </a:p>
          <a:p>
            <a:pPr marL="342900" indent="-342900">
              <a:lnSpc>
                <a:spcPct val="150000"/>
              </a:lnSpc>
              <a:buFont typeface="Arial"/>
              <a:buChar char="•"/>
            </a:pPr>
            <a:r>
              <a:rPr lang="en-US" sz="2800" dirty="0" smtClean="0"/>
              <a:t>ORSP notice of any award will be communicated by 25</a:t>
            </a:r>
            <a:r>
              <a:rPr lang="en-US" sz="2800" baseline="30000" dirty="0" smtClean="0"/>
              <a:t>th</a:t>
            </a:r>
            <a:endParaRPr lang="en-US" sz="2800" dirty="0" smtClean="0"/>
          </a:p>
          <a:p>
            <a:pPr marL="342900" indent="-342900">
              <a:lnSpc>
                <a:spcPct val="150000"/>
              </a:lnSpc>
              <a:buFont typeface="Arial"/>
              <a:buChar char="•"/>
            </a:pPr>
            <a:r>
              <a:rPr lang="en-US" sz="2800" dirty="0" smtClean="0"/>
              <a:t>Process travel authorization for ORSP approval</a:t>
            </a:r>
          </a:p>
          <a:p>
            <a:pPr marL="342900" indent="-342900">
              <a:lnSpc>
                <a:spcPct val="150000"/>
              </a:lnSpc>
              <a:buFont typeface="Arial"/>
              <a:buChar char="•"/>
            </a:pPr>
            <a:r>
              <a:rPr lang="en-US" sz="2800" dirty="0" smtClean="0"/>
              <a:t>Travel; complete trip report </a:t>
            </a:r>
            <a:br>
              <a:rPr lang="en-US" sz="2800" dirty="0" smtClean="0"/>
            </a:br>
            <a:r>
              <a:rPr lang="en-US" sz="2800" dirty="0" smtClean="0"/>
              <a:t>(download from ORSP Web)</a:t>
            </a:r>
          </a:p>
          <a:p>
            <a:pPr marL="342900" indent="-342900">
              <a:lnSpc>
                <a:spcPct val="150000"/>
              </a:lnSpc>
              <a:buFont typeface="Arial"/>
              <a:buChar char="•"/>
            </a:pPr>
            <a:r>
              <a:rPr lang="en-US" sz="2800" dirty="0" smtClean="0"/>
              <a:t>Submit travel reimbursement form for ORSP approval</a:t>
            </a:r>
          </a:p>
          <a:p>
            <a:pPr marL="342900" indent="-342900">
              <a:lnSpc>
                <a:spcPct val="150000"/>
              </a:lnSpc>
              <a:buFont typeface="Arial"/>
              <a:buChar char="•"/>
            </a:pPr>
            <a:endParaRPr lang="en-US" sz="2000" dirty="0" smtClean="0"/>
          </a:p>
          <a:p>
            <a:pPr marL="342900" indent="-342900">
              <a:lnSpc>
                <a:spcPct val="150000"/>
              </a:lnSpc>
              <a:buFont typeface="Arial"/>
              <a:buChar char="•"/>
            </a:pPr>
            <a:endParaRPr lang="en-US" sz="20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367803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smtClean="0">
                <a:solidFill>
                  <a:schemeClr val="tx2">
                    <a:lumMod val="60000"/>
                    <a:lumOff val="40000"/>
                  </a:schemeClr>
                </a:solidFill>
              </a:rPr>
              <a:t>ORSP </a:t>
            </a:r>
            <a:r>
              <a:rPr lang="en-US" sz="2800" b="0" dirty="0">
                <a:solidFill>
                  <a:schemeClr val="tx2">
                    <a:lumMod val="60000"/>
                    <a:lumOff val="40000"/>
                  </a:schemeClr>
                </a:solidFill>
              </a:rPr>
              <a:t>Faculty Travel Grants: Example Budget</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56445" y="1473200"/>
            <a:ext cx="9144000" cy="3905980"/>
          </a:xfrm>
          <a:prstGeom prst="rect">
            <a:avLst/>
          </a:prstGeom>
        </p:spPr>
      </p:pic>
    </p:spTree>
    <p:extLst>
      <p:ext uri="{BB962C8B-B14F-4D97-AF65-F5344CB8AC3E}">
        <p14:creationId xmlns:p14="http://schemas.microsoft.com/office/powerpoint/2010/main" val="170147343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smtClean="0">
                <a:solidFill>
                  <a:schemeClr val="tx2">
                    <a:lumMod val="60000"/>
                    <a:lumOff val="40000"/>
                  </a:schemeClr>
                </a:solidFill>
              </a:rPr>
              <a:t>ORSP </a:t>
            </a:r>
            <a:r>
              <a:rPr lang="en-US" sz="2800" b="0" dirty="0">
                <a:solidFill>
                  <a:schemeClr val="tx2">
                    <a:lumMod val="60000"/>
                    <a:lumOff val="40000"/>
                  </a:schemeClr>
                </a:solidFill>
              </a:rPr>
              <a:t>Faculty Travel Grants: </a:t>
            </a:r>
            <a:r>
              <a:rPr lang="en-US" sz="2800" b="0" dirty="0" smtClean="0">
                <a:solidFill>
                  <a:schemeClr val="tx2">
                    <a:lumMod val="60000"/>
                    <a:lumOff val="40000"/>
                  </a:schemeClr>
                </a:solidFill>
              </a:rPr>
              <a:t>Statistics</a:t>
            </a:r>
            <a:endParaRPr lang="en-US" sz="2800" b="0" dirty="0">
              <a:solidFill>
                <a:schemeClr val="tx2">
                  <a:lumMod val="60000"/>
                  <a:lumOff val="40000"/>
                </a:schemeClr>
              </a:solidFill>
            </a:endParaRPr>
          </a:p>
        </p:txBody>
      </p:sp>
      <p:sp>
        <p:nvSpPr>
          <p:cNvPr id="4" name="Rectangle 3"/>
          <p:cNvSpPr/>
          <p:nvPr/>
        </p:nvSpPr>
        <p:spPr>
          <a:xfrm>
            <a:off x="827971" y="1592263"/>
            <a:ext cx="7935028" cy="1723549"/>
          </a:xfrm>
          <a:prstGeom prst="rect">
            <a:avLst/>
          </a:prstGeom>
        </p:spPr>
        <p:txBody>
          <a:bodyPr wrap="square">
            <a:spAutoFit/>
          </a:bodyPr>
          <a:lstStyle/>
          <a:p>
            <a:pPr marL="342900" indent="-342900">
              <a:lnSpc>
                <a:spcPct val="150000"/>
              </a:lnSpc>
              <a:buFont typeface="Arial"/>
              <a:buChar char="•"/>
            </a:pPr>
            <a:r>
              <a:rPr lang="en-US" sz="2400" dirty="0" smtClean="0"/>
              <a:t>72 awards made</a:t>
            </a:r>
          </a:p>
          <a:p>
            <a:pPr marL="342900" indent="-342900">
              <a:lnSpc>
                <a:spcPct val="150000"/>
              </a:lnSpc>
              <a:buFont typeface="Arial"/>
              <a:buChar char="•"/>
            </a:pPr>
            <a:r>
              <a:rPr lang="en-US" sz="2400" dirty="0" smtClean="0"/>
              <a:t>$45,900 given</a:t>
            </a:r>
          </a:p>
          <a:p>
            <a:pPr marL="342900" indent="-342900">
              <a:lnSpc>
                <a:spcPct val="150000"/>
              </a:lnSpc>
              <a:buFont typeface="Arial"/>
              <a:buChar char="•"/>
            </a:pPr>
            <a:r>
              <a:rPr lang="en-US" sz="2400" dirty="0" smtClean="0"/>
              <a:t>Average: $637/award</a:t>
            </a:r>
            <a:endParaRPr lang="en-US" sz="2400" dirty="0"/>
          </a:p>
        </p:txBody>
      </p:sp>
      <p:cxnSp>
        <p:nvCxnSpPr>
          <p:cNvPr id="6" name="Straight Connector 5"/>
          <p:cNvCxnSpPr/>
          <p:nvPr/>
        </p:nvCxnSpPr>
        <p:spPr>
          <a:xfrm>
            <a:off x="616857" y="1201325"/>
            <a:ext cx="7648848" cy="1588"/>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827971" y="3800971"/>
            <a:ext cx="6731553" cy="1723549"/>
          </a:xfrm>
          <a:prstGeom prst="rect">
            <a:avLst/>
          </a:prstGeom>
        </p:spPr>
        <p:txBody>
          <a:bodyPr wrap="square">
            <a:spAutoFit/>
          </a:bodyPr>
          <a:lstStyle/>
          <a:p>
            <a:pPr marL="342900" indent="-342900">
              <a:lnSpc>
                <a:spcPct val="150000"/>
              </a:lnSpc>
              <a:buFont typeface="Arial"/>
              <a:buChar char="•"/>
            </a:pPr>
            <a:r>
              <a:rPr lang="en-US" sz="2400" dirty="0" smtClean="0"/>
              <a:t>78 Individual &amp; Organized Event awards made</a:t>
            </a:r>
          </a:p>
          <a:p>
            <a:pPr marL="342900" indent="-342900">
              <a:lnSpc>
                <a:spcPct val="150000"/>
              </a:lnSpc>
              <a:buFont typeface="Arial"/>
              <a:buChar char="•"/>
            </a:pPr>
            <a:r>
              <a:rPr lang="en-US" sz="2400" dirty="0" smtClean="0"/>
              <a:t>$41,600 given</a:t>
            </a:r>
          </a:p>
          <a:p>
            <a:pPr marL="342900" indent="-342900">
              <a:lnSpc>
                <a:spcPct val="150000"/>
              </a:lnSpc>
              <a:buFont typeface="Arial"/>
              <a:buChar char="•"/>
            </a:pPr>
            <a:r>
              <a:rPr lang="en-US" sz="2400" dirty="0" smtClean="0"/>
              <a:t>Average: $533/award</a:t>
            </a:r>
          </a:p>
        </p:txBody>
      </p:sp>
      <p:sp>
        <p:nvSpPr>
          <p:cNvPr id="7" name="Rectangle 6"/>
          <p:cNvSpPr/>
          <p:nvPr/>
        </p:nvSpPr>
        <p:spPr>
          <a:xfrm>
            <a:off x="4941561" y="4452069"/>
            <a:ext cx="3821438" cy="1723549"/>
          </a:xfrm>
          <a:prstGeom prst="rect">
            <a:avLst/>
          </a:prstGeom>
        </p:spPr>
        <p:txBody>
          <a:bodyPr wrap="square">
            <a:spAutoFit/>
          </a:bodyPr>
          <a:lstStyle/>
          <a:p>
            <a:pPr marL="342900" indent="-342900">
              <a:lnSpc>
                <a:spcPct val="150000"/>
              </a:lnSpc>
              <a:buFont typeface="Arial"/>
              <a:buChar char="•"/>
            </a:pPr>
            <a:r>
              <a:rPr lang="en-US" sz="2400" dirty="0" smtClean="0"/>
              <a:t>7 </a:t>
            </a:r>
            <a:r>
              <a:rPr lang="en-US" sz="2400" dirty="0" err="1" smtClean="0"/>
              <a:t>CFreePO</a:t>
            </a:r>
            <a:r>
              <a:rPr lang="en-US" sz="2400" dirty="0" smtClean="0"/>
              <a:t> awards made</a:t>
            </a:r>
          </a:p>
          <a:p>
            <a:pPr marL="342900" indent="-342900">
              <a:lnSpc>
                <a:spcPct val="150000"/>
              </a:lnSpc>
              <a:buFont typeface="Arial"/>
              <a:buChar char="•"/>
            </a:pPr>
            <a:r>
              <a:rPr lang="en-US" sz="2400" dirty="0" smtClean="0"/>
              <a:t>$5,350 given</a:t>
            </a:r>
          </a:p>
          <a:p>
            <a:pPr marL="342900" indent="-342900">
              <a:lnSpc>
                <a:spcPct val="150000"/>
              </a:lnSpc>
              <a:buFont typeface="Arial"/>
              <a:buChar char="•"/>
            </a:pPr>
            <a:r>
              <a:rPr lang="en-US" sz="2400" dirty="0" smtClean="0"/>
              <a:t>Average $764,award</a:t>
            </a:r>
          </a:p>
        </p:txBody>
      </p:sp>
      <p:sp>
        <p:nvSpPr>
          <p:cNvPr id="3" name="Rectangle 2"/>
          <p:cNvSpPr/>
          <p:nvPr/>
        </p:nvSpPr>
        <p:spPr>
          <a:xfrm>
            <a:off x="469477" y="1313805"/>
            <a:ext cx="1100031" cy="461665"/>
          </a:xfrm>
          <a:prstGeom prst="rect">
            <a:avLst/>
          </a:prstGeom>
        </p:spPr>
        <p:txBody>
          <a:bodyPr wrap="none">
            <a:spAutoFit/>
          </a:bodyPr>
          <a:lstStyle/>
          <a:p>
            <a:r>
              <a:rPr lang="en-US" sz="2400" dirty="0" smtClean="0">
                <a:solidFill>
                  <a:schemeClr val="tx2">
                    <a:lumMod val="60000"/>
                    <a:lumOff val="40000"/>
                  </a:schemeClr>
                </a:solidFill>
              </a:rPr>
              <a:t>FY2015</a:t>
            </a:r>
            <a:endParaRPr lang="en-US" sz="2400" dirty="0"/>
          </a:p>
        </p:txBody>
      </p:sp>
      <p:sp>
        <p:nvSpPr>
          <p:cNvPr id="8" name="Rectangle 7"/>
          <p:cNvSpPr/>
          <p:nvPr/>
        </p:nvSpPr>
        <p:spPr>
          <a:xfrm>
            <a:off x="469477" y="3359462"/>
            <a:ext cx="1100031" cy="461665"/>
          </a:xfrm>
          <a:prstGeom prst="rect">
            <a:avLst/>
          </a:prstGeom>
        </p:spPr>
        <p:txBody>
          <a:bodyPr wrap="none">
            <a:spAutoFit/>
          </a:bodyPr>
          <a:lstStyle/>
          <a:p>
            <a:r>
              <a:rPr lang="en-US" sz="2400" dirty="0" smtClean="0">
                <a:solidFill>
                  <a:schemeClr val="tx2">
                    <a:lumMod val="60000"/>
                    <a:lumOff val="40000"/>
                  </a:schemeClr>
                </a:solidFill>
              </a:rPr>
              <a:t>FY2016</a:t>
            </a:r>
            <a:endParaRPr lang="en-US" sz="2400" dirty="0"/>
          </a:p>
        </p:txBody>
      </p:sp>
      <p:cxnSp>
        <p:nvCxnSpPr>
          <p:cNvPr id="9" name="Straight Connector 8"/>
          <p:cNvCxnSpPr/>
          <p:nvPr/>
        </p:nvCxnSpPr>
        <p:spPr>
          <a:xfrm>
            <a:off x="616857" y="3359462"/>
            <a:ext cx="7648847" cy="223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964963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smtClean="0">
                <a:solidFill>
                  <a:schemeClr val="tx2">
                    <a:lumMod val="60000"/>
                    <a:lumOff val="40000"/>
                  </a:schemeClr>
                </a:solidFill>
              </a:rPr>
              <a:t>ORSP Faculty </a:t>
            </a:r>
            <a:r>
              <a:rPr lang="en-US" sz="2800" b="0" dirty="0">
                <a:solidFill>
                  <a:schemeClr val="tx2">
                    <a:lumMod val="60000"/>
                    <a:lumOff val="40000"/>
                  </a:schemeClr>
                </a:solidFill>
              </a:rPr>
              <a:t>Travel Grants: Frequent Gotchas</a:t>
            </a:r>
          </a:p>
        </p:txBody>
      </p:sp>
      <p:sp>
        <p:nvSpPr>
          <p:cNvPr id="4" name="Rectangle 3"/>
          <p:cNvSpPr/>
          <p:nvPr/>
        </p:nvSpPr>
        <p:spPr>
          <a:xfrm>
            <a:off x="827972" y="1297038"/>
            <a:ext cx="7935028" cy="4493537"/>
          </a:xfrm>
          <a:prstGeom prst="rect">
            <a:avLst/>
          </a:prstGeom>
        </p:spPr>
        <p:txBody>
          <a:bodyPr wrap="square">
            <a:spAutoFit/>
          </a:bodyPr>
          <a:lstStyle/>
          <a:p>
            <a:pPr marL="342900" indent="-342900">
              <a:lnSpc>
                <a:spcPct val="150000"/>
              </a:lnSpc>
              <a:buFont typeface="Arial"/>
              <a:buChar char="•"/>
            </a:pPr>
            <a:r>
              <a:rPr lang="en-US" sz="2400" dirty="0" smtClean="0"/>
              <a:t>Don’t forget dean’s signature</a:t>
            </a:r>
          </a:p>
          <a:p>
            <a:pPr marL="342900" indent="-342900">
              <a:lnSpc>
                <a:spcPct val="150000"/>
              </a:lnSpc>
              <a:buFont typeface="Arial"/>
              <a:buChar char="•"/>
            </a:pPr>
            <a:r>
              <a:rPr lang="en-US" sz="2400" dirty="0" smtClean="0"/>
              <a:t>Hard deadline of 15</a:t>
            </a:r>
            <a:r>
              <a:rPr lang="en-US" sz="2400" baseline="30000" dirty="0" smtClean="0"/>
              <a:t>th</a:t>
            </a:r>
            <a:r>
              <a:rPr lang="en-US" sz="2400" dirty="0" smtClean="0"/>
              <a:t> of the month preceding the departure month, via </a:t>
            </a:r>
            <a:r>
              <a:rPr lang="en-US" sz="2400" dirty="0" err="1" smtClean="0"/>
              <a:t>InfoReady</a:t>
            </a:r>
            <a:r>
              <a:rPr lang="en-US" sz="2400" dirty="0" smtClean="0"/>
              <a:t> Review Portal</a:t>
            </a:r>
          </a:p>
          <a:p>
            <a:pPr marL="342900" indent="-342900">
              <a:lnSpc>
                <a:spcPct val="150000"/>
              </a:lnSpc>
              <a:buFont typeface="Arial"/>
              <a:buChar char="•"/>
            </a:pPr>
            <a:r>
              <a:rPr lang="en-US" sz="2400" dirty="0" smtClean="0"/>
              <a:t>Hardcopy applications will not be accepted.</a:t>
            </a:r>
            <a:endParaRPr lang="en-US" sz="2400" dirty="0"/>
          </a:p>
          <a:p>
            <a:pPr marL="342900" indent="-342900">
              <a:lnSpc>
                <a:spcPct val="150000"/>
              </a:lnSpc>
              <a:buFont typeface="Arial"/>
              <a:buChar char="•"/>
            </a:pPr>
            <a:r>
              <a:rPr lang="en-US" sz="2400" dirty="0" smtClean="0"/>
              <a:t>If you do not hear back that your grant was approved, do NOT assume that it was approved—it wasn’t, and it is possible that we never received it (sometimes they get stuck in your Dean’s office and don’t make it over here)</a:t>
            </a:r>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710493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smtClean="0">
                <a:solidFill>
                  <a:srgbClr val="FF0000"/>
                </a:solidFill>
              </a:rPr>
              <a:t>SEC Visiting Faculty Travel Grants: What They Are</a:t>
            </a:r>
            <a:endParaRPr lang="en-US" sz="2800" b="0" dirty="0">
              <a:solidFill>
                <a:srgbClr val="FF0000"/>
              </a:solidFill>
            </a:endParaRP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2"/>
          <a:stretch>
            <a:fillRect/>
          </a:stretch>
        </p:blipFill>
        <p:spPr>
          <a:xfrm>
            <a:off x="827971" y="1260475"/>
            <a:ext cx="7569200" cy="2616200"/>
          </a:xfrm>
          <a:prstGeom prst="rect">
            <a:avLst/>
          </a:prstGeom>
        </p:spPr>
      </p:pic>
      <p:pic>
        <p:nvPicPr>
          <p:cNvPr id="7" name="Picture 6"/>
          <p:cNvPicPr>
            <a:picLocks noChangeAspect="1"/>
          </p:cNvPicPr>
          <p:nvPr/>
        </p:nvPicPr>
        <p:blipFill>
          <a:blip r:embed="rId3"/>
          <a:stretch>
            <a:fillRect/>
          </a:stretch>
        </p:blipFill>
        <p:spPr>
          <a:xfrm>
            <a:off x="617715" y="4076700"/>
            <a:ext cx="8291340" cy="1440744"/>
          </a:xfrm>
          <a:prstGeom prst="rect">
            <a:avLst/>
          </a:prstGeom>
        </p:spPr>
      </p:pic>
    </p:spTree>
    <p:extLst>
      <p:ext uri="{BB962C8B-B14F-4D97-AF65-F5344CB8AC3E}">
        <p14:creationId xmlns:p14="http://schemas.microsoft.com/office/powerpoint/2010/main" val="240221143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Purpose of Workshop</a:t>
            </a:r>
            <a:endParaRPr lang="en-US" sz="2800" b="0" dirty="0"/>
          </a:p>
        </p:txBody>
      </p:sp>
      <p:sp>
        <p:nvSpPr>
          <p:cNvPr id="4" name="Rectangle 3"/>
          <p:cNvSpPr/>
          <p:nvPr/>
        </p:nvSpPr>
        <p:spPr>
          <a:xfrm>
            <a:off x="827972" y="1297038"/>
            <a:ext cx="7437733" cy="4303742"/>
          </a:xfrm>
          <a:prstGeom prst="rect">
            <a:avLst/>
          </a:prstGeom>
        </p:spPr>
        <p:txBody>
          <a:bodyPr wrap="square">
            <a:spAutoFit/>
          </a:bodyPr>
          <a:lstStyle/>
          <a:p>
            <a:pPr>
              <a:lnSpc>
                <a:spcPct val="150000"/>
              </a:lnSpc>
            </a:pPr>
            <a:r>
              <a:rPr lang="en-US" sz="2400" dirty="0" smtClean="0"/>
              <a:t>Increase awareness of internal grants opportunities</a:t>
            </a:r>
          </a:p>
          <a:p>
            <a:pPr>
              <a:lnSpc>
                <a:spcPct val="150000"/>
              </a:lnSpc>
            </a:pPr>
            <a:r>
              <a:rPr lang="en-US" sz="2400" dirty="0" smtClean="0"/>
              <a:t>Increase number and competitiveness/strength of applications</a:t>
            </a:r>
          </a:p>
          <a:p>
            <a:pPr defTabSz="914400">
              <a:lnSpc>
                <a:spcPct val="150000"/>
              </a:lnSpc>
              <a:spcBef>
                <a:spcPct val="0"/>
              </a:spcBef>
            </a:pPr>
            <a:endParaRPr lang="en-US" sz="2800" dirty="0" smtClean="0">
              <a:ln w="12700">
                <a:solidFill>
                  <a:schemeClr val="tx2"/>
                </a:solidFill>
                <a:prstDash val="solid"/>
              </a:ln>
              <a:solidFill>
                <a:schemeClr val="tx2">
                  <a:lumMod val="60000"/>
                  <a:lumOff val="40000"/>
                </a:schemeClr>
              </a:solidFill>
              <a:effectLst>
                <a:outerShdw blurRad="41275" dist="20320" dir="1800000" algn="tl" rotWithShape="0">
                  <a:srgbClr val="000000">
                    <a:alpha val="40000"/>
                  </a:srgbClr>
                </a:outerShdw>
              </a:effectLst>
              <a:latin typeface="+mj-lt"/>
              <a:ea typeface="+mj-ea"/>
              <a:cs typeface="+mj-cs"/>
            </a:endParaRPr>
          </a:p>
          <a:p>
            <a:pPr defTabSz="914400">
              <a:lnSpc>
                <a:spcPct val="150000"/>
              </a:lnSpc>
              <a:spcBef>
                <a:spcPct val="0"/>
              </a:spcBef>
            </a:pPr>
            <a:r>
              <a:rPr lang="en-US" sz="2800" dirty="0" smtClean="0">
                <a:ln w="12700">
                  <a:solidFill>
                    <a:schemeClr val="tx2"/>
                  </a:solidFill>
                  <a:prstDash val="solid"/>
                </a:ln>
                <a:solidFill>
                  <a:schemeClr val="tx2">
                    <a:lumMod val="60000"/>
                    <a:lumOff val="40000"/>
                  </a:schemeClr>
                </a:solidFill>
                <a:effectLst>
                  <a:outerShdw blurRad="41275" dist="20320" dir="1800000" algn="tl" rotWithShape="0">
                    <a:srgbClr val="000000">
                      <a:alpha val="40000"/>
                    </a:srgbClr>
                  </a:outerShdw>
                </a:effectLst>
                <a:latin typeface="+mj-lt"/>
                <a:ea typeface="+mj-ea"/>
                <a:cs typeface="+mj-cs"/>
              </a:rPr>
              <a:t>UM </a:t>
            </a:r>
            <a:r>
              <a:rPr lang="en-US" sz="2800" dirty="0">
                <a:ln w="12700">
                  <a:solidFill>
                    <a:schemeClr val="tx2"/>
                  </a:solidFill>
                  <a:prstDash val="solid"/>
                </a:ln>
                <a:solidFill>
                  <a:schemeClr val="tx2">
                    <a:lumMod val="60000"/>
                    <a:lumOff val="40000"/>
                  </a:schemeClr>
                </a:solidFill>
                <a:effectLst>
                  <a:outerShdw blurRad="41275" dist="20320" dir="1800000" algn="tl" rotWithShape="0">
                    <a:srgbClr val="000000">
                      <a:alpha val="40000"/>
                    </a:srgbClr>
                  </a:outerShdw>
                </a:effectLst>
                <a:latin typeface="+mj-lt"/>
                <a:ea typeface="+mj-ea"/>
                <a:cs typeface="+mj-cs"/>
              </a:rPr>
              <a:t>ORSP Travel Grants Program</a:t>
            </a:r>
            <a:br>
              <a:rPr lang="en-US" sz="2800" dirty="0">
                <a:ln w="12700">
                  <a:solidFill>
                    <a:schemeClr val="tx2"/>
                  </a:solidFill>
                  <a:prstDash val="solid"/>
                </a:ln>
                <a:solidFill>
                  <a:schemeClr val="tx2">
                    <a:lumMod val="60000"/>
                    <a:lumOff val="40000"/>
                  </a:schemeClr>
                </a:solidFill>
                <a:effectLst>
                  <a:outerShdw blurRad="41275" dist="20320" dir="1800000" algn="tl" rotWithShape="0">
                    <a:srgbClr val="000000">
                      <a:alpha val="40000"/>
                    </a:srgbClr>
                  </a:outerShdw>
                </a:effectLst>
                <a:latin typeface="+mj-lt"/>
                <a:ea typeface="+mj-ea"/>
                <a:cs typeface="+mj-cs"/>
              </a:rPr>
            </a:br>
            <a:r>
              <a:rPr lang="en-US" sz="2800" dirty="0">
                <a:ln w="12700">
                  <a:solidFill>
                    <a:schemeClr val="tx2"/>
                  </a:solidFill>
                  <a:prstDash val="solid"/>
                </a:ln>
                <a:solidFill>
                  <a:srgbClr val="FF0000"/>
                </a:solidFill>
                <a:effectLst>
                  <a:outerShdw blurRad="41275" dist="20320" dir="1800000" algn="tl" rotWithShape="0">
                    <a:srgbClr val="000000">
                      <a:alpha val="40000"/>
                    </a:srgbClr>
                  </a:outerShdw>
                </a:effectLst>
                <a:latin typeface="+mj-lt"/>
                <a:ea typeface="+mj-ea"/>
                <a:cs typeface="+mj-cs"/>
              </a:rPr>
              <a:t>SEC Faculty Travel Grants Program</a:t>
            </a:r>
            <a:endParaRPr lang="en-US" sz="2800" dirty="0">
              <a:ln w="12700">
                <a:solidFill>
                  <a:schemeClr val="tx2"/>
                </a:solidFill>
                <a:prstDash val="solid"/>
              </a:ln>
              <a:solidFill>
                <a:schemeClr val="tx2">
                  <a:lumMod val="60000"/>
                  <a:lumOff val="40000"/>
                </a:schemeClr>
              </a:solidFill>
              <a:effectLst>
                <a:outerShdw blurRad="41275" dist="20320" dir="1800000" algn="tl" rotWithShape="0">
                  <a:srgbClr val="000000">
                    <a:alpha val="40000"/>
                  </a:srgbClr>
                </a:outerShdw>
              </a:effectLst>
              <a:latin typeface="+mj-lt"/>
              <a:ea typeface="+mj-ea"/>
              <a:cs typeface="+mj-cs"/>
            </a:endParaRPr>
          </a:p>
          <a:p>
            <a:pPr defTabSz="914400">
              <a:lnSpc>
                <a:spcPct val="150000"/>
              </a:lnSpc>
              <a:spcBef>
                <a:spcPct val="0"/>
              </a:spcBef>
            </a:pPr>
            <a:r>
              <a:rPr lang="en-US" sz="2800" dirty="0" smtClean="0">
                <a:ln w="12700">
                  <a:solidFill>
                    <a:schemeClr val="tx2"/>
                  </a:solidFill>
                  <a:prstDash val="solid"/>
                </a:ln>
                <a:solidFill>
                  <a:srgbClr val="008000"/>
                </a:solidFill>
                <a:effectLst>
                  <a:outerShdw blurRad="41275" dist="20320" dir="1800000" algn="tl" rotWithShape="0">
                    <a:srgbClr val="000000">
                      <a:alpha val="40000"/>
                    </a:srgbClr>
                  </a:outerShdw>
                </a:effectLst>
                <a:latin typeface="+mj-lt"/>
                <a:ea typeface="+mj-ea"/>
                <a:cs typeface="+mj-cs"/>
              </a:rPr>
              <a:t>ORSP Investment Grants Program (ORSP-IG)</a:t>
            </a:r>
            <a:endParaRPr lang="en-US" sz="2800" dirty="0">
              <a:ln w="12700">
                <a:solidFill>
                  <a:schemeClr val="tx2"/>
                </a:solidFill>
                <a:prstDash val="solid"/>
              </a:ln>
              <a:solidFill>
                <a:srgbClr val="008000"/>
              </a:solidFill>
              <a:effectLst>
                <a:outerShdw blurRad="41275" dist="20320" dir="1800000" algn="tl" rotWithShape="0">
                  <a:srgbClr val="000000">
                    <a:alpha val="40000"/>
                  </a:srgbClr>
                </a:outerShdw>
              </a:effectLst>
              <a:latin typeface="+mj-lt"/>
              <a:ea typeface="+mj-ea"/>
              <a:cs typeface="+mj-cs"/>
            </a:endParaRP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smtClean="0">
                <a:solidFill>
                  <a:srgbClr val="FF0000"/>
                </a:solidFill>
              </a:rPr>
              <a:t>SEC Visiting Faculty Travel Grants Program</a:t>
            </a:r>
            <a:endParaRPr lang="en-US" sz="2800" b="0" dirty="0">
              <a:solidFill>
                <a:srgbClr val="FF0000"/>
              </a:solidFill>
            </a:endParaRP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910165" y="1350963"/>
            <a:ext cx="6752167" cy="369332"/>
          </a:xfrm>
          <a:prstGeom prst="rect">
            <a:avLst/>
          </a:prstGeom>
        </p:spPr>
        <p:txBody>
          <a:bodyPr wrap="square">
            <a:spAutoFit/>
          </a:bodyPr>
          <a:lstStyle/>
          <a:p>
            <a:r>
              <a:rPr lang="en-US" dirty="0">
                <a:hlinkClick r:id="rId2"/>
              </a:rPr>
              <a:t>http://research.olemiss.edu/SEC-FacultyTravel-</a:t>
            </a:r>
            <a:r>
              <a:rPr lang="en-US" dirty="0" smtClean="0">
                <a:hlinkClick r:id="rId2"/>
              </a:rPr>
              <a:t>2016</a:t>
            </a:r>
            <a:r>
              <a:rPr lang="en-US" dirty="0" smtClean="0"/>
              <a:t> </a:t>
            </a:r>
            <a:endParaRPr lang="en-US" dirty="0"/>
          </a:p>
        </p:txBody>
      </p:sp>
      <p:sp>
        <p:nvSpPr>
          <p:cNvPr id="8" name="Rectangle 7"/>
          <p:cNvSpPr/>
          <p:nvPr/>
        </p:nvSpPr>
        <p:spPr>
          <a:xfrm>
            <a:off x="270582" y="1596585"/>
            <a:ext cx="8584139" cy="5144998"/>
          </a:xfrm>
          <a:prstGeom prst="rect">
            <a:avLst/>
          </a:prstGeom>
        </p:spPr>
        <p:txBody>
          <a:bodyPr wrap="square">
            <a:spAutoFit/>
          </a:bodyPr>
          <a:lstStyle/>
          <a:p>
            <a:pPr marL="800100" lvl="1" indent="-342900">
              <a:lnSpc>
                <a:spcPct val="150000"/>
              </a:lnSpc>
              <a:buFont typeface="Arial"/>
              <a:buChar char="•"/>
            </a:pPr>
            <a:r>
              <a:rPr lang="en-US" sz="2000" dirty="0" smtClean="0"/>
              <a:t>UM can access up to $10,000/year from the SECU</a:t>
            </a:r>
          </a:p>
          <a:p>
            <a:pPr marL="800100" lvl="1" indent="-342900">
              <a:lnSpc>
                <a:spcPct val="150000"/>
              </a:lnSpc>
              <a:buFont typeface="Arial"/>
              <a:buChar char="•"/>
            </a:pPr>
            <a:r>
              <a:rPr lang="en-US" sz="2000" dirty="0" smtClean="0"/>
              <a:t>Funds support UM faculty members visiting other SEC universities</a:t>
            </a:r>
          </a:p>
          <a:p>
            <a:pPr marL="800100" lvl="1" indent="-342900">
              <a:lnSpc>
                <a:spcPct val="150000"/>
              </a:lnSpc>
              <a:buFont typeface="Arial"/>
              <a:buChar char="•"/>
            </a:pPr>
            <a:r>
              <a:rPr lang="en-US" sz="2000" dirty="0" smtClean="0"/>
              <a:t>UM has to identify all travelers/trips before the year they travel, and request all the funds at once from the SECU</a:t>
            </a:r>
          </a:p>
          <a:p>
            <a:pPr marL="800100" lvl="1" indent="-342900">
              <a:lnSpc>
                <a:spcPct val="150000"/>
              </a:lnSpc>
              <a:buFont typeface="Arial"/>
              <a:buChar char="•"/>
            </a:pPr>
            <a:r>
              <a:rPr lang="en-US" sz="2000" dirty="0" smtClean="0"/>
              <a:t>ORSP solicits applications in May for travel in planned in August – July</a:t>
            </a:r>
          </a:p>
          <a:p>
            <a:pPr marL="800100" lvl="1" indent="-342900">
              <a:lnSpc>
                <a:spcPct val="150000"/>
              </a:lnSpc>
              <a:buFont typeface="Arial"/>
              <a:buChar char="•"/>
            </a:pPr>
            <a:r>
              <a:rPr lang="en-US" sz="2000" dirty="0" smtClean="0"/>
              <a:t>Pre-approved travellers obtain official invitation letters from SEC hosts</a:t>
            </a:r>
          </a:p>
          <a:p>
            <a:pPr marL="800100" lvl="1" indent="-342900">
              <a:lnSpc>
                <a:spcPct val="150000"/>
              </a:lnSpc>
              <a:buFont typeface="Arial"/>
              <a:buChar char="•"/>
            </a:pPr>
            <a:r>
              <a:rPr lang="en-US" sz="2000" dirty="0" smtClean="0"/>
              <a:t>Pre-approved applications/letters are bundled into one big $10,000 request to SECU, submitted by ORSP on behalf of Provost</a:t>
            </a:r>
          </a:p>
          <a:p>
            <a:pPr marL="800100" lvl="1" indent="-342900">
              <a:lnSpc>
                <a:spcPct val="150000"/>
              </a:lnSpc>
              <a:buFont typeface="Arial"/>
              <a:buChar char="•"/>
            </a:pPr>
            <a:r>
              <a:rPr lang="en-US" sz="2000" dirty="0" smtClean="0"/>
              <a:t>SECU issues $10K award to UM; ORSP manages award for the Provost</a:t>
            </a:r>
          </a:p>
          <a:p>
            <a:pPr marL="800100" lvl="1" indent="-342900">
              <a:lnSpc>
                <a:spcPct val="150000"/>
              </a:lnSpc>
              <a:buFont typeface="Arial"/>
              <a:buChar char="•"/>
            </a:pPr>
            <a:r>
              <a:rPr lang="en-US" sz="2000" dirty="0" smtClean="0"/>
              <a:t>ORSP approves travel authorizations and signs reimbursement vouchers</a:t>
            </a:r>
          </a:p>
          <a:p>
            <a:pPr marL="800100" lvl="1" indent="-342900">
              <a:lnSpc>
                <a:spcPct val="150000"/>
              </a:lnSpc>
              <a:buFont typeface="Arial"/>
              <a:buChar char="•"/>
            </a:pPr>
            <a:r>
              <a:rPr lang="en-US" sz="2000" dirty="0" smtClean="0"/>
              <a:t>Faculty submit trip reports to ORSP; Provost sends final report to SECU.</a:t>
            </a:r>
            <a:endParaRPr lang="en-US" sz="2000" dirty="0"/>
          </a:p>
        </p:txBody>
      </p:sp>
    </p:spTree>
    <p:extLst>
      <p:ext uri="{BB962C8B-B14F-4D97-AF65-F5344CB8AC3E}">
        <p14:creationId xmlns:p14="http://schemas.microsoft.com/office/powerpoint/2010/main" val="422810810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smtClean="0">
                <a:solidFill>
                  <a:srgbClr val="FF0000"/>
                </a:solidFill>
              </a:rPr>
              <a:t>SEC Visiting Faculty: What are the SEC Schools?</a:t>
            </a:r>
            <a:endParaRPr lang="en-US" sz="2800" b="0" dirty="0">
              <a:solidFill>
                <a:srgbClr val="FF0000"/>
              </a:solidFill>
            </a:endParaRP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560210" y="1422400"/>
            <a:ext cx="8047567" cy="4559836"/>
          </a:xfrm>
          <a:prstGeom prst="rect">
            <a:avLst/>
          </a:prstGeom>
        </p:spPr>
      </p:pic>
    </p:spTree>
    <p:extLst>
      <p:ext uri="{BB962C8B-B14F-4D97-AF65-F5344CB8AC3E}">
        <p14:creationId xmlns:p14="http://schemas.microsoft.com/office/powerpoint/2010/main" val="300594795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9195" y="725833"/>
            <a:ext cx="7610473" cy="736566"/>
          </a:xfrm>
        </p:spPr>
        <p:txBody>
          <a:bodyPr anchor="t">
            <a:normAutofit fontScale="90000"/>
          </a:bodyPr>
          <a:lstStyle/>
          <a:p>
            <a:r>
              <a:rPr lang="en-US" sz="2800" b="0" dirty="0" smtClean="0">
                <a:solidFill>
                  <a:srgbClr val="FF0000"/>
                </a:solidFill>
              </a:rPr>
              <a:t>SECU: The Southeastern Conference’s Academic Initiative</a:t>
            </a:r>
            <a:endParaRPr lang="en-US" sz="2800" b="0" dirty="0">
              <a:solidFill>
                <a:srgbClr val="FF0000"/>
              </a:solidFill>
            </a:endParaRP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729195" y="1224080"/>
            <a:ext cx="7670800" cy="5207000"/>
          </a:xfrm>
          <a:prstGeom prst="rect">
            <a:avLst/>
          </a:prstGeom>
        </p:spPr>
      </p:pic>
    </p:spTree>
    <p:extLst>
      <p:ext uri="{BB962C8B-B14F-4D97-AF65-F5344CB8AC3E}">
        <p14:creationId xmlns:p14="http://schemas.microsoft.com/office/powerpoint/2010/main" val="187485025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smtClean="0">
                <a:solidFill>
                  <a:srgbClr val="FF0000"/>
                </a:solidFill>
              </a:rPr>
              <a:t>The SECU</a:t>
            </a:r>
            <a:endParaRPr lang="en-US" sz="2800" b="0" dirty="0">
              <a:solidFill>
                <a:srgbClr val="FF0000"/>
              </a:solidFill>
            </a:endParaRP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827972" y="1297038"/>
            <a:ext cx="7935028" cy="615553"/>
          </a:xfrm>
          <a:prstGeom prst="rect">
            <a:avLst/>
          </a:prstGeom>
        </p:spPr>
        <p:txBody>
          <a:bodyPr wrap="square">
            <a:spAutoFit/>
          </a:bodyPr>
          <a:lstStyle/>
          <a:p>
            <a:pPr>
              <a:lnSpc>
                <a:spcPct val="150000"/>
              </a:lnSpc>
            </a:pPr>
            <a:r>
              <a:rPr lang="en-US" sz="2400" dirty="0" smtClean="0">
                <a:hlinkClick r:id="rId2"/>
              </a:rPr>
              <a:t>www.thesecu.com</a:t>
            </a:r>
            <a:r>
              <a:rPr lang="en-US" sz="2400" dirty="0" smtClean="0"/>
              <a:t> </a:t>
            </a:r>
            <a:endParaRPr lang="en-US" sz="2400" dirty="0"/>
          </a:p>
        </p:txBody>
      </p:sp>
      <p:pic>
        <p:nvPicPr>
          <p:cNvPr id="4" name="Picture 3"/>
          <p:cNvPicPr>
            <a:picLocks noChangeAspect="1"/>
          </p:cNvPicPr>
          <p:nvPr/>
        </p:nvPicPr>
        <p:blipFill>
          <a:blip r:embed="rId3"/>
          <a:stretch>
            <a:fillRect/>
          </a:stretch>
        </p:blipFill>
        <p:spPr>
          <a:xfrm>
            <a:off x="0" y="1957891"/>
            <a:ext cx="9144000" cy="4572000"/>
          </a:xfrm>
          <a:prstGeom prst="rect">
            <a:avLst/>
          </a:prstGeom>
        </p:spPr>
      </p:pic>
    </p:spTree>
    <p:extLst>
      <p:ext uri="{BB962C8B-B14F-4D97-AF65-F5344CB8AC3E}">
        <p14:creationId xmlns:p14="http://schemas.microsoft.com/office/powerpoint/2010/main" val="362909747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smtClean="0">
                <a:solidFill>
                  <a:srgbClr val="FF0000"/>
                </a:solidFill>
              </a:rPr>
              <a:t>SECU Programs</a:t>
            </a:r>
            <a:endParaRPr lang="en-US" sz="2800" b="0" dirty="0">
              <a:solidFill>
                <a:srgbClr val="FF0000"/>
              </a:solidFill>
            </a:endParaRP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827970" y="1337733"/>
            <a:ext cx="5324473" cy="5081223"/>
          </a:xfrm>
          <a:prstGeom prst="rect">
            <a:avLst/>
          </a:prstGeom>
        </p:spPr>
      </p:pic>
    </p:spTree>
    <p:extLst>
      <p:ext uri="{BB962C8B-B14F-4D97-AF65-F5344CB8AC3E}">
        <p14:creationId xmlns:p14="http://schemas.microsoft.com/office/powerpoint/2010/main" val="362909747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310" y="364101"/>
            <a:ext cx="8305439" cy="736566"/>
          </a:xfrm>
        </p:spPr>
        <p:txBody>
          <a:bodyPr anchor="t">
            <a:normAutofit/>
          </a:bodyPr>
          <a:lstStyle/>
          <a:p>
            <a:pPr algn="l"/>
            <a:r>
              <a:rPr lang="en-US" sz="2800" b="0" dirty="0" smtClean="0">
                <a:solidFill>
                  <a:srgbClr val="FF0000"/>
                </a:solidFill>
              </a:rPr>
              <a:t>SEC Visiting Faculty Travel Grants: 2014-15 UM Statistics</a:t>
            </a:r>
            <a:endParaRPr lang="en-US" sz="2800" b="0" dirty="0">
              <a:solidFill>
                <a:srgbClr val="FF0000"/>
              </a:solidFill>
            </a:endParaRPr>
          </a:p>
        </p:txBody>
      </p:sp>
      <p:sp>
        <p:nvSpPr>
          <p:cNvPr id="4" name="Rectangle 3"/>
          <p:cNvSpPr/>
          <p:nvPr/>
        </p:nvSpPr>
        <p:spPr>
          <a:xfrm>
            <a:off x="827972" y="1297038"/>
            <a:ext cx="7935028" cy="4493537"/>
          </a:xfrm>
          <a:prstGeom prst="rect">
            <a:avLst/>
          </a:prstGeom>
        </p:spPr>
        <p:txBody>
          <a:bodyPr wrap="square">
            <a:spAutoFit/>
          </a:bodyPr>
          <a:lstStyle/>
          <a:p>
            <a:pPr marL="342900" indent="-342900">
              <a:lnSpc>
                <a:spcPct val="150000"/>
              </a:lnSpc>
              <a:buFont typeface="Arial"/>
              <a:buChar char="•"/>
            </a:pPr>
            <a:r>
              <a:rPr lang="en-US" sz="2400" dirty="0"/>
              <a:t>9</a:t>
            </a:r>
            <a:r>
              <a:rPr lang="en-US" sz="2400" dirty="0" smtClean="0"/>
              <a:t> </a:t>
            </a:r>
            <a:r>
              <a:rPr lang="en-US" sz="2400" dirty="0"/>
              <a:t>applications </a:t>
            </a:r>
            <a:r>
              <a:rPr lang="en-US" sz="2400" dirty="0" smtClean="0"/>
              <a:t>received</a:t>
            </a:r>
            <a:endParaRPr lang="en-US" sz="2400" dirty="0"/>
          </a:p>
          <a:p>
            <a:pPr marL="342900" indent="-342900">
              <a:lnSpc>
                <a:spcPct val="150000"/>
              </a:lnSpc>
              <a:buFont typeface="Arial"/>
              <a:buChar char="•"/>
            </a:pPr>
            <a:r>
              <a:rPr lang="en-US" sz="2400" dirty="0" smtClean="0"/>
              <a:t>9 </a:t>
            </a:r>
            <a:r>
              <a:rPr lang="en-US" sz="2400" dirty="0"/>
              <a:t>awards </a:t>
            </a:r>
            <a:r>
              <a:rPr lang="en-US" sz="2400" dirty="0" smtClean="0"/>
              <a:t>made </a:t>
            </a:r>
          </a:p>
          <a:p>
            <a:pPr marL="342900" indent="-342900">
              <a:lnSpc>
                <a:spcPct val="150000"/>
              </a:lnSpc>
              <a:buFont typeface="Arial"/>
              <a:buChar char="•"/>
            </a:pPr>
            <a:r>
              <a:rPr lang="en-US" sz="2400" dirty="0" smtClean="0"/>
              <a:t>12 UM faculty travelers </a:t>
            </a:r>
          </a:p>
          <a:p>
            <a:pPr marL="342900" indent="-342900">
              <a:lnSpc>
                <a:spcPct val="150000"/>
              </a:lnSpc>
              <a:buFont typeface="Arial"/>
              <a:buChar char="•"/>
            </a:pPr>
            <a:r>
              <a:rPr lang="en-US" sz="2400" dirty="0" smtClean="0"/>
              <a:t>2 UM colleges/schools</a:t>
            </a:r>
          </a:p>
          <a:p>
            <a:pPr marL="342900" indent="-342900">
              <a:lnSpc>
                <a:spcPct val="150000"/>
              </a:lnSpc>
              <a:buFont typeface="Arial"/>
              <a:buChar char="•"/>
            </a:pPr>
            <a:r>
              <a:rPr lang="en-US" sz="2400" dirty="0"/>
              <a:t>6</a:t>
            </a:r>
            <a:r>
              <a:rPr lang="en-US" sz="2400" dirty="0" smtClean="0"/>
              <a:t> academic departments</a:t>
            </a:r>
          </a:p>
          <a:p>
            <a:pPr marL="342900" indent="-342900">
              <a:lnSpc>
                <a:spcPct val="150000"/>
              </a:lnSpc>
              <a:buFont typeface="Arial"/>
              <a:buChar char="•"/>
            </a:pPr>
            <a:r>
              <a:rPr lang="en-US" sz="2400" dirty="0" smtClean="0"/>
              <a:t>59 travel days</a:t>
            </a:r>
          </a:p>
          <a:p>
            <a:pPr marL="342900" indent="-342900">
              <a:lnSpc>
                <a:spcPct val="150000"/>
              </a:lnSpc>
              <a:buFont typeface="Arial"/>
              <a:buChar char="•"/>
            </a:pPr>
            <a:r>
              <a:rPr lang="en-US" sz="2400" dirty="0"/>
              <a:t>6</a:t>
            </a:r>
            <a:r>
              <a:rPr lang="en-US" sz="2400" dirty="0" smtClean="0"/>
              <a:t> host SEC institutions</a:t>
            </a:r>
            <a:endParaRPr lang="en-US" sz="2400" dirty="0"/>
          </a:p>
          <a:p>
            <a:pPr marL="342900" indent="-342900">
              <a:lnSpc>
                <a:spcPct val="150000"/>
              </a:lnSpc>
              <a:buFont typeface="Arial"/>
              <a:buChar char="•"/>
            </a:pPr>
            <a:r>
              <a:rPr lang="en-US" sz="2400" dirty="0" smtClean="0">
                <a:solidFill>
                  <a:srgbClr val="008000"/>
                </a:solidFill>
              </a:rPr>
              <a:t>$</a:t>
            </a:r>
            <a:r>
              <a:rPr lang="en-US" sz="2400" b="1" dirty="0" smtClean="0">
                <a:solidFill>
                  <a:srgbClr val="008000"/>
                </a:solidFill>
              </a:rPr>
              <a:t>10,000 </a:t>
            </a:r>
            <a:r>
              <a:rPr lang="en-US" sz="2400" b="1" dirty="0">
                <a:solidFill>
                  <a:srgbClr val="008000"/>
                </a:solidFill>
              </a:rPr>
              <a:t>given </a:t>
            </a:r>
            <a:r>
              <a:rPr lang="en-US" sz="2400" b="1" dirty="0" smtClean="0">
                <a:solidFill>
                  <a:srgbClr val="008000"/>
                </a:solidFill>
              </a:rPr>
              <a:t>by SECU </a:t>
            </a:r>
            <a:r>
              <a:rPr lang="en-US" sz="2400" dirty="0" smtClean="0"/>
              <a:t>(this number is fixed yearly)</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999314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smtClean="0">
                <a:solidFill>
                  <a:srgbClr val="FF0000"/>
                </a:solidFill>
              </a:rPr>
              <a:t>SEC Visiting Faculty Travel: Activity Types</a:t>
            </a:r>
            <a:endParaRPr lang="en-US" sz="2800" b="0" dirty="0">
              <a:solidFill>
                <a:srgbClr val="FF0000"/>
              </a:solidFill>
            </a:endParaRPr>
          </a:p>
        </p:txBody>
      </p:sp>
      <p:sp>
        <p:nvSpPr>
          <p:cNvPr id="4" name="Rectangle 3"/>
          <p:cNvSpPr/>
          <p:nvPr/>
        </p:nvSpPr>
        <p:spPr>
          <a:xfrm>
            <a:off x="827972" y="1297038"/>
            <a:ext cx="7935028" cy="3939539"/>
          </a:xfrm>
          <a:prstGeom prst="rect">
            <a:avLst/>
          </a:prstGeom>
        </p:spPr>
        <p:txBody>
          <a:bodyPr wrap="square">
            <a:spAutoFit/>
          </a:bodyPr>
          <a:lstStyle/>
          <a:p>
            <a:pPr>
              <a:lnSpc>
                <a:spcPct val="150000"/>
              </a:lnSpc>
            </a:pPr>
            <a:r>
              <a:rPr lang="en-US" sz="2400" b="1" dirty="0" smtClean="0"/>
              <a:t>Eligible Activities</a:t>
            </a:r>
            <a:r>
              <a:rPr lang="en-US" sz="2400" dirty="0" smtClean="0"/>
              <a:t>:</a:t>
            </a:r>
            <a:endParaRPr lang="en-US" sz="2400" dirty="0"/>
          </a:p>
          <a:p>
            <a:pPr marL="800100" lvl="1" indent="-342900">
              <a:lnSpc>
                <a:spcPct val="150000"/>
              </a:lnSpc>
              <a:buFont typeface="Arial"/>
              <a:buChar char="•"/>
            </a:pPr>
            <a:r>
              <a:rPr lang="en-US" sz="2400" dirty="0" smtClean="0"/>
              <a:t>Consulting with faculty or students at host site</a:t>
            </a:r>
          </a:p>
          <a:p>
            <a:pPr marL="800100" lvl="1" indent="-342900">
              <a:lnSpc>
                <a:spcPct val="150000"/>
              </a:lnSpc>
              <a:buFont typeface="Arial"/>
              <a:buChar char="•"/>
            </a:pPr>
            <a:r>
              <a:rPr lang="en-US" sz="2400" dirty="0" smtClean="0"/>
              <a:t>Offering lectures or symposia</a:t>
            </a:r>
          </a:p>
          <a:p>
            <a:pPr marL="800100" lvl="1" indent="-342900">
              <a:lnSpc>
                <a:spcPct val="150000"/>
              </a:lnSpc>
              <a:buFont typeface="Arial"/>
              <a:buChar char="•"/>
            </a:pPr>
            <a:r>
              <a:rPr lang="en-US" sz="2400" dirty="0" smtClean="0"/>
              <a:t>Presenting a recital</a:t>
            </a:r>
          </a:p>
          <a:p>
            <a:pPr marL="800100" lvl="1" indent="-342900">
              <a:lnSpc>
                <a:spcPct val="150000"/>
              </a:lnSpc>
              <a:buFont typeface="Arial"/>
              <a:buChar char="•"/>
            </a:pPr>
            <a:r>
              <a:rPr lang="en-US" sz="2400" dirty="0" smtClean="0"/>
              <a:t>Engaging in other scholarly activities agreeable to the host unit (if in doubt, e-mail Jason Hale at </a:t>
            </a:r>
            <a:r>
              <a:rPr lang="en-US" sz="2400" dirty="0" smtClean="0">
                <a:hlinkClick r:id="rId2"/>
              </a:rPr>
              <a:t>jghale@olemiss.edu</a:t>
            </a:r>
            <a:r>
              <a:rPr lang="en-US" sz="2400" dirty="0" smtClean="0"/>
              <a:t>) </a:t>
            </a:r>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999314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smtClean="0">
                <a:solidFill>
                  <a:srgbClr val="FF0000"/>
                </a:solidFill>
              </a:rPr>
              <a:t>SEC Visiting Faculty Travel: Limitations</a:t>
            </a:r>
            <a:endParaRPr lang="en-US" sz="2800" b="0" dirty="0">
              <a:solidFill>
                <a:srgbClr val="FF0000"/>
              </a:solidFill>
            </a:endParaRPr>
          </a:p>
        </p:txBody>
      </p:sp>
      <p:sp>
        <p:nvSpPr>
          <p:cNvPr id="4" name="Rectangle 3"/>
          <p:cNvSpPr/>
          <p:nvPr/>
        </p:nvSpPr>
        <p:spPr>
          <a:xfrm>
            <a:off x="827972" y="1297038"/>
            <a:ext cx="7935028" cy="4493537"/>
          </a:xfrm>
          <a:prstGeom prst="rect">
            <a:avLst/>
          </a:prstGeom>
        </p:spPr>
        <p:txBody>
          <a:bodyPr wrap="square">
            <a:spAutoFit/>
          </a:bodyPr>
          <a:lstStyle/>
          <a:p>
            <a:pPr marL="342900" indent="-342900">
              <a:lnSpc>
                <a:spcPct val="150000"/>
              </a:lnSpc>
              <a:buFont typeface="Arial"/>
              <a:buChar char="•"/>
            </a:pPr>
            <a:r>
              <a:rPr lang="en-US" sz="2400" dirty="0" smtClean="0"/>
              <a:t>Grant amounts: </a:t>
            </a:r>
            <a:r>
              <a:rPr lang="en-US" sz="2400" dirty="0"/>
              <a:t>$500 </a:t>
            </a:r>
            <a:r>
              <a:rPr lang="en-US" sz="2400" dirty="0" smtClean="0"/>
              <a:t>to $1,500</a:t>
            </a:r>
            <a:endParaRPr lang="en-US" sz="2400" dirty="0"/>
          </a:p>
          <a:p>
            <a:pPr marL="342900" indent="-342900">
              <a:lnSpc>
                <a:spcPct val="150000"/>
              </a:lnSpc>
              <a:buFont typeface="Arial"/>
              <a:buChar char="•"/>
            </a:pPr>
            <a:r>
              <a:rPr lang="en-US" sz="2400" dirty="0" smtClean="0"/>
              <a:t>Travel between 8/1/2017 and 7/31/2018</a:t>
            </a:r>
            <a:endParaRPr lang="en-US" sz="2400" dirty="0"/>
          </a:p>
          <a:p>
            <a:pPr marL="342900" indent="-342900">
              <a:lnSpc>
                <a:spcPct val="150000"/>
              </a:lnSpc>
              <a:buFont typeface="Arial"/>
              <a:buChar char="•"/>
            </a:pPr>
            <a:r>
              <a:rPr lang="en-US" sz="2400" dirty="0" smtClean="0"/>
              <a:t>Only </a:t>
            </a:r>
            <a:r>
              <a:rPr lang="en-US" sz="2400" dirty="0"/>
              <a:t>expenses related to travel </a:t>
            </a:r>
            <a:r>
              <a:rPr lang="en-US" sz="2400" dirty="0" smtClean="0"/>
              <a:t>of the faculty member, and </a:t>
            </a:r>
            <a:r>
              <a:rPr lang="en-US" sz="2400" dirty="0"/>
              <a:t>that are incurred in accordance with UM travel policies are reimbursable, up to the award </a:t>
            </a:r>
            <a:r>
              <a:rPr lang="en-US" sz="2400" dirty="0" smtClean="0"/>
              <a:t>amount</a:t>
            </a:r>
          </a:p>
          <a:p>
            <a:pPr marL="342900" indent="-342900">
              <a:lnSpc>
                <a:spcPct val="150000"/>
              </a:lnSpc>
              <a:buFont typeface="Arial"/>
              <a:buChar char="•"/>
            </a:pPr>
            <a:r>
              <a:rPr lang="en-US" sz="2400" dirty="0" smtClean="0"/>
              <a:t>Must be able to produce a formal letter of invitation from the host unit within 10 days of notice of award</a:t>
            </a:r>
          </a:p>
          <a:p>
            <a:pPr marL="342900" indent="-342900">
              <a:lnSpc>
                <a:spcPct val="150000"/>
              </a:lnSpc>
              <a:buFont typeface="Arial"/>
              <a:buChar char="•"/>
            </a:pPr>
            <a:r>
              <a:rPr lang="en-US" sz="2400" dirty="0" smtClean="0"/>
              <a:t>Only travel to SEC campuses or SEC affiliated locations</a:t>
            </a:r>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999314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smtClean="0">
                <a:solidFill>
                  <a:srgbClr val="FF0000"/>
                </a:solidFill>
              </a:rPr>
              <a:t>SEC Visiting Faculty Travel: Strong Applications</a:t>
            </a:r>
            <a:endParaRPr lang="en-US" sz="2800" b="0" dirty="0">
              <a:solidFill>
                <a:srgbClr val="FF0000"/>
              </a:solidFill>
            </a:endParaRPr>
          </a:p>
        </p:txBody>
      </p:sp>
      <p:sp>
        <p:nvSpPr>
          <p:cNvPr id="4" name="Rectangle 3"/>
          <p:cNvSpPr/>
          <p:nvPr/>
        </p:nvSpPr>
        <p:spPr>
          <a:xfrm>
            <a:off x="827972" y="1297038"/>
            <a:ext cx="7935028" cy="5047535"/>
          </a:xfrm>
          <a:prstGeom prst="rect">
            <a:avLst/>
          </a:prstGeom>
        </p:spPr>
        <p:txBody>
          <a:bodyPr wrap="square">
            <a:spAutoFit/>
          </a:bodyPr>
          <a:lstStyle/>
          <a:p>
            <a:pPr>
              <a:lnSpc>
                <a:spcPct val="150000"/>
              </a:lnSpc>
            </a:pPr>
            <a:r>
              <a:rPr lang="en-US" sz="2400" dirty="0"/>
              <a:t>Priority is given to:</a:t>
            </a:r>
          </a:p>
          <a:p>
            <a:pPr marL="342900" indent="-342900">
              <a:lnSpc>
                <a:spcPct val="150000"/>
              </a:lnSpc>
              <a:buFont typeface="Arial"/>
              <a:buChar char="•"/>
            </a:pPr>
            <a:r>
              <a:rPr lang="en-US" sz="2400" dirty="0"/>
              <a:t>Junior faculty (below the rank of Associate Professor or Research Associate Professor)</a:t>
            </a:r>
          </a:p>
          <a:p>
            <a:pPr marL="342900" indent="-342900">
              <a:lnSpc>
                <a:spcPct val="150000"/>
              </a:lnSpc>
              <a:buFont typeface="Arial"/>
              <a:buChar char="•"/>
            </a:pPr>
            <a:r>
              <a:rPr lang="en-US" sz="2400" dirty="0"/>
              <a:t>Demonstrated support of Chair/Dean, such as:</a:t>
            </a:r>
          </a:p>
          <a:p>
            <a:pPr marL="800100" lvl="1" indent="-342900">
              <a:lnSpc>
                <a:spcPct val="150000"/>
              </a:lnSpc>
              <a:buFont typeface="Arial"/>
              <a:buChar char="•"/>
            </a:pPr>
            <a:r>
              <a:rPr lang="en-US" sz="2400" dirty="0"/>
              <a:t>Financial </a:t>
            </a:r>
            <a:r>
              <a:rPr lang="en-US" sz="2400" dirty="0" smtClean="0"/>
              <a:t>contributions; Letters </a:t>
            </a:r>
            <a:r>
              <a:rPr lang="en-US" sz="2400" dirty="0"/>
              <a:t>of </a:t>
            </a:r>
            <a:r>
              <a:rPr lang="en-US" sz="2400" dirty="0" smtClean="0"/>
              <a:t>support</a:t>
            </a:r>
          </a:p>
          <a:p>
            <a:pPr marL="342900" indent="-342900">
              <a:lnSpc>
                <a:spcPct val="150000"/>
              </a:lnSpc>
              <a:buFont typeface="Arial"/>
              <a:buChar char="•"/>
            </a:pPr>
            <a:r>
              <a:rPr lang="en-US" sz="2400" dirty="0" smtClean="0"/>
              <a:t>Activities </a:t>
            </a:r>
            <a:r>
              <a:rPr lang="en-US" sz="2400" dirty="0"/>
              <a:t>that are part of a development plan, and/or where faculty will be active (not passive) </a:t>
            </a:r>
            <a:r>
              <a:rPr lang="en-US" sz="2400" dirty="0" smtClean="0"/>
              <a:t>participants</a:t>
            </a:r>
          </a:p>
          <a:p>
            <a:pPr marL="342900" indent="-342900">
              <a:lnSpc>
                <a:spcPct val="150000"/>
              </a:lnSpc>
              <a:buFont typeface="Arial"/>
              <a:buChar char="•"/>
            </a:pPr>
            <a:r>
              <a:rPr lang="en-US" sz="2400" dirty="0" smtClean="0"/>
              <a:t>Applications with Letters of Invitation from Host Already In-Hand</a:t>
            </a:r>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999314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smtClean="0">
                <a:solidFill>
                  <a:srgbClr val="FF0000"/>
                </a:solidFill>
              </a:rPr>
              <a:t>SEC Visiting Faculty Travel Grants:  Process</a:t>
            </a:r>
            <a:endParaRPr lang="en-US" sz="2800" b="0" dirty="0">
              <a:solidFill>
                <a:srgbClr val="FF0000"/>
              </a:solidFill>
            </a:endParaRPr>
          </a:p>
        </p:txBody>
      </p:sp>
      <p:sp>
        <p:nvSpPr>
          <p:cNvPr id="4" name="Rectangle 3"/>
          <p:cNvSpPr/>
          <p:nvPr/>
        </p:nvSpPr>
        <p:spPr>
          <a:xfrm>
            <a:off x="827972" y="1297038"/>
            <a:ext cx="7935028" cy="5601532"/>
          </a:xfrm>
          <a:prstGeom prst="rect">
            <a:avLst/>
          </a:prstGeom>
        </p:spPr>
        <p:txBody>
          <a:bodyPr wrap="square">
            <a:spAutoFit/>
          </a:bodyPr>
          <a:lstStyle/>
          <a:p>
            <a:pPr marL="342900" indent="-342900">
              <a:lnSpc>
                <a:spcPct val="150000"/>
              </a:lnSpc>
              <a:buFont typeface="Arial"/>
              <a:buChar char="•"/>
            </a:pPr>
            <a:r>
              <a:rPr lang="en-US" sz="2400" dirty="0" smtClean="0"/>
              <a:t>Prepare a 1-2 page proposal, consisting of:</a:t>
            </a:r>
          </a:p>
          <a:p>
            <a:pPr marL="800100" lvl="1" indent="-342900">
              <a:lnSpc>
                <a:spcPct val="150000"/>
              </a:lnSpc>
              <a:buFont typeface="Arial"/>
              <a:buChar char="•"/>
            </a:pPr>
            <a:r>
              <a:rPr lang="en-US" sz="2400" dirty="0" smtClean="0"/>
              <a:t>Description of proposed activities</a:t>
            </a:r>
          </a:p>
          <a:p>
            <a:pPr marL="800100" lvl="1" indent="-342900">
              <a:lnSpc>
                <a:spcPct val="150000"/>
              </a:lnSpc>
              <a:buFont typeface="Arial"/>
              <a:buChar char="•"/>
            </a:pPr>
            <a:r>
              <a:rPr lang="en-US" sz="2400" dirty="0" smtClean="0"/>
              <a:t>The host unit and school</a:t>
            </a:r>
          </a:p>
          <a:p>
            <a:pPr marL="800100" lvl="1" indent="-342900">
              <a:lnSpc>
                <a:spcPct val="150000"/>
              </a:lnSpc>
              <a:buFont typeface="Arial"/>
              <a:buChar char="•"/>
            </a:pPr>
            <a:r>
              <a:rPr lang="en-US" sz="2400" dirty="0" smtClean="0"/>
              <a:t>Expected scholarly benefits</a:t>
            </a:r>
          </a:p>
          <a:p>
            <a:pPr marL="800100" lvl="1" indent="-342900">
              <a:lnSpc>
                <a:spcPct val="150000"/>
              </a:lnSpc>
              <a:buFont typeface="Arial"/>
              <a:buChar char="•"/>
            </a:pPr>
            <a:r>
              <a:rPr lang="en-US" sz="2400" dirty="0" smtClean="0"/>
              <a:t>A detailed budget and justification (including any funds being contributed by Chair, Dean, or other source)</a:t>
            </a:r>
          </a:p>
          <a:p>
            <a:pPr marL="342900" indent="-342900">
              <a:lnSpc>
                <a:spcPct val="150000"/>
              </a:lnSpc>
              <a:buFont typeface="Arial"/>
              <a:buChar char="•"/>
            </a:pPr>
            <a:r>
              <a:rPr lang="en-US" sz="2400" dirty="0" smtClean="0"/>
              <a:t>Include a letter of support from Chair and/or Dean, including any specific or general offer of financial support</a:t>
            </a:r>
          </a:p>
          <a:p>
            <a:pPr marL="342900" indent="-342900">
              <a:lnSpc>
                <a:spcPct val="150000"/>
              </a:lnSpc>
              <a:buFont typeface="Arial"/>
              <a:buChar char="•"/>
            </a:pPr>
            <a:r>
              <a:rPr lang="en-US" sz="2400" dirty="0" smtClean="0"/>
              <a:t>Submit </a:t>
            </a:r>
            <a:r>
              <a:rPr lang="en-US" sz="2400" dirty="0"/>
              <a:t>all </a:t>
            </a:r>
            <a:r>
              <a:rPr lang="en-US" sz="2400" dirty="0" smtClean="0"/>
              <a:t>to UM ORSP </a:t>
            </a:r>
            <a:r>
              <a:rPr lang="en-US" sz="2400" dirty="0"/>
              <a:t>by 5</a:t>
            </a:r>
            <a:r>
              <a:rPr lang="en-US" sz="2400" dirty="0" smtClean="0"/>
              <a:t>/02/2017 via Ole Miss </a:t>
            </a:r>
            <a:r>
              <a:rPr lang="en-US" sz="2400" dirty="0" err="1" smtClean="0"/>
              <a:t>InfoReady</a:t>
            </a:r>
            <a:r>
              <a:rPr lang="en-US" sz="2400" dirty="0"/>
              <a:t> portal at </a:t>
            </a:r>
            <a:r>
              <a:rPr lang="en-US" sz="2400" dirty="0">
                <a:hlinkClick r:id="rId2"/>
              </a:rPr>
              <a:t>https://olemiss.infoready4.com</a:t>
            </a:r>
            <a:r>
              <a:rPr lang="en-US" sz="2400" dirty="0" smtClean="0">
                <a:hlinkClick r:id="rId2"/>
              </a:rPr>
              <a:t>/</a:t>
            </a:r>
            <a:r>
              <a:rPr lang="en-US" sz="2400" dirty="0" smtClean="0"/>
              <a:t> </a:t>
            </a:r>
            <a:endParaRPr lang="en-US" sz="2400" baseline="300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999314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smtClean="0">
                <a:solidFill>
                  <a:schemeClr val="tx2">
                    <a:lumMod val="60000"/>
                    <a:lumOff val="40000"/>
                  </a:schemeClr>
                </a:solidFill>
              </a:rPr>
              <a:t>ORSP Faculty Travel Grants Program: Purpose</a:t>
            </a:r>
            <a:endParaRPr lang="en-US" sz="2800" b="0" dirty="0">
              <a:solidFill>
                <a:schemeClr val="tx2">
                  <a:lumMod val="60000"/>
                  <a:lumOff val="40000"/>
                </a:schemeClr>
              </a:solidFill>
            </a:endParaRPr>
          </a:p>
        </p:txBody>
      </p:sp>
      <p:sp>
        <p:nvSpPr>
          <p:cNvPr id="4" name="Rectangle 3"/>
          <p:cNvSpPr/>
          <p:nvPr/>
        </p:nvSpPr>
        <p:spPr>
          <a:xfrm>
            <a:off x="827972" y="1297038"/>
            <a:ext cx="7935028" cy="615553"/>
          </a:xfrm>
          <a:prstGeom prst="rect">
            <a:avLst/>
          </a:prstGeom>
        </p:spPr>
        <p:txBody>
          <a:bodyPr wrap="square">
            <a:spAutoFit/>
          </a:bodyPr>
          <a:lstStyle/>
          <a:p>
            <a:pPr>
              <a:lnSpc>
                <a:spcPct val="150000"/>
              </a:lnSpc>
            </a:pPr>
            <a:r>
              <a:rPr lang="en-US" sz="2400" dirty="0" smtClean="0">
                <a:hlinkClick r:id="rId2"/>
              </a:rPr>
              <a:t>http</a:t>
            </a:r>
            <a:r>
              <a:rPr lang="en-US" sz="2400" dirty="0">
                <a:hlinkClick r:id="rId2"/>
              </a:rPr>
              <a:t>://research.olemiss.edu/resources/faculty-</a:t>
            </a:r>
            <a:r>
              <a:rPr lang="en-US" sz="2400" dirty="0" smtClean="0">
                <a:hlinkClick r:id="rId2"/>
              </a:rPr>
              <a:t>travel</a:t>
            </a:r>
            <a:r>
              <a:rPr lang="en-US" sz="2400" dirty="0" smtClean="0"/>
              <a:t> </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48390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19166" y="0"/>
            <a:ext cx="6755919" cy="6858000"/>
          </a:xfrm>
          <a:prstGeom prst="rect">
            <a:avLst/>
          </a:prstGeom>
        </p:spPr>
      </p:pic>
      <p:sp>
        <p:nvSpPr>
          <p:cNvPr id="7" name="Rectangle 6"/>
          <p:cNvSpPr/>
          <p:nvPr/>
        </p:nvSpPr>
        <p:spPr>
          <a:xfrm>
            <a:off x="1712383" y="4974167"/>
            <a:ext cx="6066367" cy="476249"/>
          </a:xfrm>
          <a:prstGeom prst="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4758922" y="2067004"/>
            <a:ext cx="3513668" cy="1406908"/>
            <a:chOff x="4758922" y="2067004"/>
            <a:chExt cx="3513668" cy="1406908"/>
          </a:xfrm>
        </p:grpSpPr>
        <p:sp>
          <p:nvSpPr>
            <p:cNvPr id="9" name="Rectangle 8"/>
            <p:cNvSpPr/>
            <p:nvPr/>
          </p:nvSpPr>
          <p:spPr>
            <a:xfrm>
              <a:off x="4758924" y="2159000"/>
              <a:ext cx="3344332" cy="13149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758922" y="2067004"/>
              <a:ext cx="3146828" cy="369332"/>
            </a:xfrm>
            <a:prstGeom prst="rect">
              <a:avLst/>
            </a:prstGeom>
          </p:spPr>
          <p:txBody>
            <a:bodyPr wrap="none">
              <a:spAutoFit/>
            </a:bodyPr>
            <a:lstStyle/>
            <a:p>
              <a:r>
                <a:rPr lang="en-US" dirty="0">
                  <a:hlinkClick r:id="rId3"/>
                </a:rPr>
                <a:t>https://olemiss.infoready4.com</a:t>
              </a:r>
              <a:r>
                <a:rPr lang="en-US" dirty="0"/>
                <a:t> </a:t>
              </a:r>
            </a:p>
          </p:txBody>
        </p:sp>
        <p:sp>
          <p:nvSpPr>
            <p:cNvPr id="11" name="TextBox 10"/>
            <p:cNvSpPr txBox="1"/>
            <p:nvPr/>
          </p:nvSpPr>
          <p:spPr>
            <a:xfrm>
              <a:off x="4758924" y="2468085"/>
              <a:ext cx="3513666" cy="923330"/>
            </a:xfrm>
            <a:prstGeom prst="rect">
              <a:avLst/>
            </a:prstGeom>
            <a:noFill/>
          </p:spPr>
          <p:txBody>
            <a:bodyPr wrap="square" rtlCol="0">
              <a:spAutoFit/>
            </a:bodyPr>
            <a:lstStyle/>
            <a:p>
              <a:r>
                <a:rPr lang="en-US" dirty="0" smtClean="0"/>
                <a:t>First time users must click Register to set up an </a:t>
              </a:r>
              <a:r>
                <a:rPr lang="en-US" dirty="0" err="1" smtClean="0"/>
                <a:t>InfoReady</a:t>
              </a:r>
              <a:r>
                <a:rPr lang="en-US" dirty="0"/>
                <a:t> </a:t>
              </a:r>
              <a:r>
                <a:rPr lang="en-US" dirty="0" smtClean="0"/>
                <a:t>Review Portal account.</a:t>
              </a:r>
              <a:endParaRPr lang="en-US" dirty="0"/>
            </a:p>
          </p:txBody>
        </p:sp>
      </p:grpSp>
    </p:spTree>
    <p:extLst>
      <p:ext uri="{BB962C8B-B14F-4D97-AF65-F5344CB8AC3E}">
        <p14:creationId xmlns:p14="http://schemas.microsoft.com/office/powerpoint/2010/main" val="154513430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smtClean="0">
                <a:solidFill>
                  <a:srgbClr val="FF0000"/>
                </a:solidFill>
              </a:rPr>
              <a:t>SEC Visiting Faculty Travel Grants:  Process (cont.)</a:t>
            </a:r>
            <a:endParaRPr lang="en-US" sz="2800" b="0" dirty="0">
              <a:solidFill>
                <a:srgbClr val="FF0000"/>
              </a:solidFill>
            </a:endParaRPr>
          </a:p>
        </p:txBody>
      </p:sp>
      <p:sp>
        <p:nvSpPr>
          <p:cNvPr id="4" name="Rectangle 3"/>
          <p:cNvSpPr/>
          <p:nvPr/>
        </p:nvSpPr>
        <p:spPr>
          <a:xfrm>
            <a:off x="827972" y="1297038"/>
            <a:ext cx="8316028" cy="5047535"/>
          </a:xfrm>
          <a:prstGeom prst="rect">
            <a:avLst/>
          </a:prstGeom>
        </p:spPr>
        <p:txBody>
          <a:bodyPr wrap="square">
            <a:spAutoFit/>
          </a:bodyPr>
          <a:lstStyle/>
          <a:p>
            <a:pPr marL="342900" indent="-342900">
              <a:lnSpc>
                <a:spcPct val="150000"/>
              </a:lnSpc>
              <a:buFont typeface="Arial"/>
              <a:buChar char="•"/>
            </a:pPr>
            <a:r>
              <a:rPr lang="en-US" sz="2400" dirty="0" smtClean="0"/>
              <a:t>URB </a:t>
            </a:r>
            <a:r>
              <a:rPr lang="en-US" sz="2400" dirty="0"/>
              <a:t>travel grants subcommittee will review/recommend</a:t>
            </a:r>
          </a:p>
          <a:p>
            <a:pPr marL="342900" indent="-342900">
              <a:lnSpc>
                <a:spcPct val="150000"/>
              </a:lnSpc>
              <a:buFont typeface="Arial"/>
              <a:buChar char="•"/>
            </a:pPr>
            <a:r>
              <a:rPr lang="en-US" sz="2400" dirty="0" smtClean="0"/>
              <a:t>Tentative notice of awards </a:t>
            </a:r>
            <a:r>
              <a:rPr lang="en-US" sz="2400" dirty="0"/>
              <a:t>will be communicated by 5</a:t>
            </a:r>
            <a:r>
              <a:rPr lang="en-US" sz="2400" dirty="0" smtClean="0"/>
              <a:t>/22/17</a:t>
            </a:r>
          </a:p>
          <a:p>
            <a:pPr marL="342900" indent="-342900">
              <a:lnSpc>
                <a:spcPct val="150000"/>
              </a:lnSpc>
              <a:buFont typeface="Arial"/>
              <a:buChar char="•"/>
            </a:pPr>
            <a:r>
              <a:rPr lang="en-US" sz="2400" dirty="0" smtClean="0"/>
              <a:t>Obtain official invitation letter from host by 6/11/2017</a:t>
            </a:r>
          </a:p>
          <a:p>
            <a:pPr marL="342900" indent="-342900">
              <a:lnSpc>
                <a:spcPct val="150000"/>
              </a:lnSpc>
              <a:buFont typeface="Arial"/>
              <a:buChar char="•"/>
            </a:pPr>
            <a:r>
              <a:rPr lang="en-US" sz="2400" dirty="0" smtClean="0"/>
              <a:t>ORSP will submit combined application for all travelers to SECU by 7/31/2017</a:t>
            </a:r>
            <a:endParaRPr lang="en-US" sz="2400" dirty="0"/>
          </a:p>
          <a:p>
            <a:pPr marL="342900" indent="-342900">
              <a:lnSpc>
                <a:spcPct val="150000"/>
              </a:lnSpc>
              <a:buFont typeface="Arial"/>
              <a:buChar char="•"/>
            </a:pPr>
            <a:r>
              <a:rPr lang="en-US" sz="2400" dirty="0"/>
              <a:t>Process travel authorization for ORSP approval</a:t>
            </a:r>
          </a:p>
          <a:p>
            <a:pPr marL="342900" indent="-342900">
              <a:lnSpc>
                <a:spcPct val="150000"/>
              </a:lnSpc>
              <a:buFont typeface="Arial"/>
              <a:buChar char="•"/>
            </a:pPr>
            <a:r>
              <a:rPr lang="en-US" sz="2400" dirty="0"/>
              <a:t>Travel; </a:t>
            </a:r>
            <a:r>
              <a:rPr lang="en-US" sz="2400" dirty="0" smtClean="0"/>
              <a:t>submit 1-page trip report to ORSP within 30 days</a:t>
            </a:r>
            <a:endParaRPr lang="en-US" sz="2400" dirty="0"/>
          </a:p>
          <a:p>
            <a:pPr marL="342900" indent="-342900">
              <a:lnSpc>
                <a:spcPct val="150000"/>
              </a:lnSpc>
              <a:buFont typeface="Arial"/>
              <a:buChar char="•"/>
            </a:pPr>
            <a:r>
              <a:rPr lang="en-US" sz="2400" dirty="0" smtClean="0"/>
              <a:t>To host another SEC faculty member at UM, that faculty member should apply through their own university.</a:t>
            </a:r>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628328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8749" y="144"/>
            <a:ext cx="4572000" cy="6771083"/>
          </a:xfrm>
          <a:prstGeom prst="rect">
            <a:avLst/>
          </a:prstGeom>
        </p:spPr>
        <p:txBody>
          <a:bodyPr>
            <a:spAutoFit/>
          </a:bodyPr>
          <a:lstStyle/>
          <a:p>
            <a:pPr algn="ctr">
              <a:buClr>
                <a:schemeClr val="accent2"/>
              </a:buClr>
            </a:pPr>
            <a:r>
              <a:rPr lang="en-US" sz="1400" b="1" dirty="0">
                <a:solidFill>
                  <a:srgbClr val="C0504D"/>
                </a:solidFill>
              </a:rPr>
              <a:t>UM SEC Faculty Travel Grant Awardees, 2013-14</a:t>
            </a:r>
          </a:p>
          <a:p>
            <a:pPr marL="1143000" indent="-1143000">
              <a:buClr>
                <a:schemeClr val="accent2"/>
              </a:buClr>
              <a:buFont typeface="+mj-lt"/>
              <a:buAutoNum type="arabicPeriod"/>
            </a:pPr>
            <a:endParaRPr lang="en-US" sz="1400" b="1" dirty="0">
              <a:solidFill>
                <a:srgbClr val="C0504D"/>
              </a:solidFill>
            </a:endParaRPr>
          </a:p>
          <a:p>
            <a:pPr>
              <a:buClr>
                <a:schemeClr val="accent2"/>
              </a:buClr>
            </a:pPr>
            <a:r>
              <a:rPr lang="en-US" sz="1400" b="1" dirty="0">
                <a:solidFill>
                  <a:srgbClr val="C0504D"/>
                </a:solidFill>
              </a:rPr>
              <a:t>Amanda Johnston</a:t>
            </a:r>
            <a:r>
              <a:rPr lang="en-US" sz="1400" dirty="0"/>
              <a:t>, Assistant Professor of </a:t>
            </a:r>
            <a:r>
              <a:rPr lang="en-US" sz="1400" b="1" dirty="0"/>
              <a:t>Music</a:t>
            </a:r>
            <a:r>
              <a:rPr lang="en-US" sz="1400" dirty="0"/>
              <a:t>.  </a:t>
            </a:r>
            <a:br>
              <a:rPr lang="en-US" sz="1400" dirty="0"/>
            </a:br>
            <a:r>
              <a:rPr lang="en-US" sz="1400" dirty="0"/>
              <a:t>$560 for travel to </a:t>
            </a:r>
            <a:r>
              <a:rPr lang="en-US" sz="1400" i="1" dirty="0"/>
              <a:t>Vanderbilt University</a:t>
            </a:r>
            <a:r>
              <a:rPr lang="en-US" sz="1400" dirty="0"/>
              <a:t> and </a:t>
            </a:r>
            <a:r>
              <a:rPr lang="en-US" sz="1400" i="1" dirty="0"/>
              <a:t>LSU</a:t>
            </a:r>
            <a:r>
              <a:rPr lang="en-US" sz="1400" dirty="0"/>
              <a:t>.</a:t>
            </a:r>
            <a:br>
              <a:rPr lang="en-US" sz="1400" dirty="0"/>
            </a:br>
            <a:r>
              <a:rPr lang="en-US" sz="1400" dirty="0"/>
              <a:t>Presented guest artist </a:t>
            </a:r>
            <a:r>
              <a:rPr lang="en-US" sz="1400" dirty="0" smtClean="0"/>
              <a:t>recitals</a:t>
            </a:r>
            <a:r>
              <a:rPr lang="en-US" sz="1400" dirty="0"/>
              <a:t/>
            </a:r>
            <a:br>
              <a:rPr lang="en-US" sz="1400" dirty="0"/>
            </a:br>
            <a:endParaRPr lang="en-US" sz="1400" dirty="0"/>
          </a:p>
          <a:p>
            <a:pPr>
              <a:buClr>
                <a:schemeClr val="accent2"/>
              </a:buClr>
            </a:pPr>
            <a:r>
              <a:rPr lang="en-US" sz="1400" b="1" dirty="0">
                <a:solidFill>
                  <a:srgbClr val="C0504D"/>
                </a:solidFill>
              </a:rPr>
              <a:t>Adam Estes</a:t>
            </a:r>
            <a:r>
              <a:rPr lang="en-US" sz="1400" dirty="0"/>
              <a:t>, Assistant Professor of </a:t>
            </a:r>
            <a:r>
              <a:rPr lang="en-US" sz="1400" b="1" dirty="0"/>
              <a:t>Music</a:t>
            </a:r>
            <a:r>
              <a:rPr lang="en-US" sz="1400" dirty="0"/>
              <a:t>. </a:t>
            </a:r>
            <a:br>
              <a:rPr lang="en-US" sz="1400" dirty="0"/>
            </a:br>
            <a:r>
              <a:rPr lang="en-US" sz="1400" dirty="0"/>
              <a:t>$560 for travel to </a:t>
            </a:r>
            <a:r>
              <a:rPr lang="en-US" sz="1400" i="1" dirty="0"/>
              <a:t>Vanderbilt University</a:t>
            </a:r>
            <a:r>
              <a:rPr lang="en-US" sz="1400" dirty="0"/>
              <a:t> and </a:t>
            </a:r>
            <a:r>
              <a:rPr lang="en-US" sz="1400" i="1" dirty="0"/>
              <a:t>LSU</a:t>
            </a:r>
            <a:r>
              <a:rPr lang="en-US" sz="1400" dirty="0"/>
              <a:t>.</a:t>
            </a:r>
            <a:br>
              <a:rPr lang="en-US" sz="1400" dirty="0"/>
            </a:br>
            <a:r>
              <a:rPr lang="en-US" sz="1400" dirty="0"/>
              <a:t>Performed guest artist </a:t>
            </a:r>
            <a:r>
              <a:rPr lang="en-US" sz="1400" dirty="0" smtClean="0"/>
              <a:t>recitals</a:t>
            </a:r>
          </a:p>
          <a:p>
            <a:pPr>
              <a:buClr>
                <a:schemeClr val="accent2"/>
              </a:buClr>
            </a:pPr>
            <a:endParaRPr lang="en-US" sz="1400" dirty="0"/>
          </a:p>
          <a:p>
            <a:pPr>
              <a:buClr>
                <a:schemeClr val="accent2"/>
              </a:buClr>
            </a:pPr>
            <a:r>
              <a:rPr lang="en-US" sz="1400" b="1" dirty="0">
                <a:solidFill>
                  <a:srgbClr val="C0504D"/>
                </a:solidFill>
              </a:rPr>
              <a:t>Barbara Combs</a:t>
            </a:r>
            <a:r>
              <a:rPr lang="en-US" sz="1400" dirty="0"/>
              <a:t>, Assistant Professor of </a:t>
            </a:r>
            <a:r>
              <a:rPr lang="en-US" sz="1400" b="1" dirty="0"/>
              <a:t>Sociology</a:t>
            </a:r>
            <a:r>
              <a:rPr lang="en-US" sz="1400" dirty="0"/>
              <a:t> &amp; </a:t>
            </a:r>
            <a:r>
              <a:rPr lang="en-US" sz="1400" b="1" dirty="0"/>
              <a:t>Southern Studies</a:t>
            </a:r>
            <a:r>
              <a:rPr lang="en-US" sz="1400" dirty="0"/>
              <a:t>. $963 for travel to the </a:t>
            </a:r>
            <a:r>
              <a:rPr lang="en-US" sz="1400" i="1" dirty="0"/>
              <a:t>University of South </a:t>
            </a:r>
            <a:r>
              <a:rPr lang="en-US" sz="1400" i="1" dirty="0" smtClean="0"/>
              <a:t>Carolina</a:t>
            </a:r>
            <a:r>
              <a:rPr lang="en-US" sz="1400" dirty="0" smtClean="0"/>
              <a:t>. Worked </a:t>
            </a:r>
            <a:r>
              <a:rPr lang="en-US" sz="1400" dirty="0"/>
              <a:t>with collaborators on current and future projects, lead class meeting, and reviewed preliminary data from pilot project</a:t>
            </a:r>
            <a:r>
              <a:rPr lang="en-US" sz="1400" dirty="0" smtClean="0"/>
              <a:t>.</a:t>
            </a:r>
          </a:p>
          <a:p>
            <a:pPr>
              <a:buClr>
                <a:schemeClr val="accent2"/>
              </a:buClr>
            </a:pPr>
            <a:endParaRPr lang="en-US" sz="1400" dirty="0"/>
          </a:p>
          <a:p>
            <a:pPr>
              <a:buClr>
                <a:schemeClr val="accent2"/>
              </a:buClr>
            </a:pPr>
            <a:r>
              <a:rPr lang="en-US" sz="1400" b="1" dirty="0">
                <a:solidFill>
                  <a:srgbClr val="C0504D"/>
                </a:solidFill>
              </a:rPr>
              <a:t>Brian Platt</a:t>
            </a:r>
            <a:r>
              <a:rPr lang="en-US" sz="1400" dirty="0"/>
              <a:t>, Assistant Professor of </a:t>
            </a:r>
            <a:r>
              <a:rPr lang="en-US" sz="1400" b="1" dirty="0"/>
              <a:t>Geological Engineering</a:t>
            </a:r>
            <a:r>
              <a:rPr lang="en-US" sz="1400" dirty="0"/>
              <a:t>.</a:t>
            </a:r>
            <a:br>
              <a:rPr lang="en-US" sz="1400" dirty="0"/>
            </a:br>
            <a:r>
              <a:rPr lang="en-US" sz="1400" dirty="0"/>
              <a:t>$1,058 for travel to the </a:t>
            </a:r>
            <a:r>
              <a:rPr lang="en-US" sz="1400" i="1" dirty="0"/>
              <a:t>University of Arkansas</a:t>
            </a:r>
            <a:r>
              <a:rPr lang="en-US" sz="1400" dirty="0"/>
              <a:t>.</a:t>
            </a:r>
            <a:br>
              <a:rPr lang="en-US" sz="1400" dirty="0"/>
            </a:br>
            <a:r>
              <a:rPr lang="en-US" sz="1400" dirty="0"/>
              <a:t>Lectured on his collaborative research project, learned software, collected data and discussed future direction of collaborative work</a:t>
            </a:r>
            <a:r>
              <a:rPr lang="en-US" sz="1400" dirty="0" smtClean="0"/>
              <a:t>.</a:t>
            </a:r>
          </a:p>
          <a:p>
            <a:pPr>
              <a:buClr>
                <a:schemeClr val="accent2"/>
              </a:buClr>
            </a:pPr>
            <a:endParaRPr lang="en-US" sz="1400" dirty="0"/>
          </a:p>
          <a:p>
            <a:pPr>
              <a:buClr>
                <a:schemeClr val="accent2"/>
              </a:buClr>
            </a:pPr>
            <a:r>
              <a:rPr lang="en-US" sz="1400" b="1" dirty="0">
                <a:solidFill>
                  <a:srgbClr val="C0504D"/>
                </a:solidFill>
              </a:rPr>
              <a:t>Carolyn </a:t>
            </a:r>
            <a:r>
              <a:rPr lang="en-US" sz="1400" b="1" dirty="0" err="1">
                <a:solidFill>
                  <a:srgbClr val="C0504D"/>
                </a:solidFill>
              </a:rPr>
              <a:t>Freiwald</a:t>
            </a:r>
            <a:r>
              <a:rPr lang="en-US" sz="1400" dirty="0"/>
              <a:t>, Assistant Professor of </a:t>
            </a:r>
            <a:r>
              <a:rPr lang="en-US" sz="1400" b="1" dirty="0"/>
              <a:t>Archeology</a:t>
            </a:r>
            <a:r>
              <a:rPr lang="en-US" sz="1400" dirty="0"/>
              <a:t>. </a:t>
            </a:r>
            <a:br>
              <a:rPr lang="en-US" sz="1400" dirty="0"/>
            </a:br>
            <a:r>
              <a:rPr lang="en-US" sz="1400" dirty="0"/>
              <a:t>$1,033 for travel to the </a:t>
            </a:r>
            <a:r>
              <a:rPr lang="en-US" sz="1400" i="1" dirty="0"/>
              <a:t>University of Florida</a:t>
            </a:r>
            <a:r>
              <a:rPr lang="en-US" sz="1400" dirty="0"/>
              <a:t>.</a:t>
            </a:r>
            <a:br>
              <a:rPr lang="en-US" sz="1400" dirty="0"/>
            </a:br>
            <a:r>
              <a:rPr lang="en-US" sz="1400" dirty="0"/>
              <a:t>Accessed skeletal collections at the </a:t>
            </a:r>
            <a:r>
              <a:rPr lang="en-US" sz="1400" dirty="0" smtClean="0"/>
              <a:t>FL </a:t>
            </a:r>
            <a:r>
              <a:rPr lang="en-US" sz="1400" dirty="0"/>
              <a:t>Museum of Natural History, discussed collaborative efforts</a:t>
            </a:r>
            <a:r>
              <a:rPr lang="en-US" sz="1400" dirty="0" smtClean="0"/>
              <a:t>, </a:t>
            </a:r>
            <a:r>
              <a:rPr lang="en-US" sz="1400" dirty="0"/>
              <a:t>gave </a:t>
            </a:r>
            <a:r>
              <a:rPr lang="en-US" sz="1400" dirty="0" smtClean="0"/>
              <a:t>seminar.</a:t>
            </a:r>
          </a:p>
          <a:p>
            <a:pPr>
              <a:buClr>
                <a:schemeClr val="accent2"/>
              </a:buClr>
            </a:pPr>
            <a:endParaRPr lang="en-US" sz="1400" dirty="0"/>
          </a:p>
          <a:p>
            <a:pPr>
              <a:buClr>
                <a:schemeClr val="accent2"/>
              </a:buClr>
            </a:pPr>
            <a:r>
              <a:rPr lang="en-US" sz="1400" b="1" dirty="0">
                <a:solidFill>
                  <a:srgbClr val="C0504D"/>
                </a:solidFill>
              </a:rPr>
              <a:t>Carrie Smith</a:t>
            </a:r>
            <a:r>
              <a:rPr lang="en-US" sz="1400" dirty="0"/>
              <a:t>, Instructional Assistant Professor of </a:t>
            </a:r>
            <a:r>
              <a:rPr lang="en-US" sz="1400" b="1" dirty="0"/>
              <a:t>Psychology</a:t>
            </a:r>
            <a:r>
              <a:rPr lang="en-US" sz="1400" dirty="0"/>
              <a:t>. </a:t>
            </a:r>
            <a:r>
              <a:rPr lang="en-US" sz="1400" dirty="0" smtClean="0"/>
              <a:t> $</a:t>
            </a:r>
            <a:r>
              <a:rPr lang="en-US" sz="1400" dirty="0"/>
              <a:t>666 for travel to the </a:t>
            </a:r>
            <a:r>
              <a:rPr lang="en-US" sz="1400" i="1" dirty="0"/>
              <a:t>University of Florida</a:t>
            </a:r>
            <a:r>
              <a:rPr lang="en-US" sz="1400" dirty="0"/>
              <a:t>.</a:t>
            </a:r>
            <a:br>
              <a:rPr lang="en-US" sz="1400" dirty="0"/>
            </a:br>
            <a:r>
              <a:rPr lang="en-US" sz="1400" dirty="0"/>
              <a:t>Worked on joint manuscript, discussed comments on a separate publication and lectured</a:t>
            </a:r>
            <a:r>
              <a:rPr lang="en-US" sz="1400" b="1" dirty="0" smtClean="0">
                <a:solidFill>
                  <a:srgbClr val="C0504D"/>
                </a:solidFill>
              </a:rPr>
              <a:t>.</a:t>
            </a:r>
            <a:endParaRPr lang="en-US" sz="1400" b="1" dirty="0">
              <a:solidFill>
                <a:srgbClr val="C0504D"/>
              </a:solidFill>
            </a:endParaRPr>
          </a:p>
        </p:txBody>
      </p:sp>
      <p:sp>
        <p:nvSpPr>
          <p:cNvPr id="7" name="Rectangle 6"/>
          <p:cNvSpPr/>
          <p:nvPr/>
        </p:nvSpPr>
        <p:spPr>
          <a:xfrm>
            <a:off x="4730749" y="359833"/>
            <a:ext cx="4127500" cy="6555639"/>
          </a:xfrm>
          <a:prstGeom prst="rect">
            <a:avLst/>
          </a:prstGeom>
        </p:spPr>
        <p:txBody>
          <a:bodyPr wrap="square">
            <a:spAutoFit/>
          </a:bodyPr>
          <a:lstStyle/>
          <a:p>
            <a:pPr>
              <a:buClr>
                <a:schemeClr val="accent2"/>
              </a:buClr>
            </a:pPr>
            <a:r>
              <a:rPr lang="en-US" sz="1400" b="1" dirty="0">
                <a:solidFill>
                  <a:srgbClr val="C0504D"/>
                </a:solidFill>
              </a:rPr>
              <a:t>Greg Love</a:t>
            </a:r>
            <a:r>
              <a:rPr lang="en-US" sz="1400" dirty="0"/>
              <a:t>, Assistant Professor of </a:t>
            </a:r>
            <a:r>
              <a:rPr lang="en-US" sz="1400" b="1" dirty="0"/>
              <a:t>Political Science</a:t>
            </a:r>
            <a:r>
              <a:rPr lang="en-US" sz="1400" dirty="0"/>
              <a:t>. </a:t>
            </a:r>
            <a:br>
              <a:rPr lang="en-US" sz="1400" dirty="0"/>
            </a:br>
            <a:r>
              <a:rPr lang="en-US" sz="1400" dirty="0"/>
              <a:t>$880 for travel to </a:t>
            </a:r>
            <a:r>
              <a:rPr lang="en-US" sz="1400" i="1" dirty="0"/>
              <a:t>Vanderbilt University</a:t>
            </a:r>
            <a:r>
              <a:rPr lang="en-US" sz="1400" dirty="0"/>
              <a:t>.</a:t>
            </a:r>
            <a:br>
              <a:rPr lang="en-US" sz="1400" dirty="0"/>
            </a:br>
            <a:r>
              <a:rPr lang="en-US" sz="1400" dirty="0"/>
              <a:t>Worked on NSF grant proposal; met with director of Latin American Public Opinion Project to discuss changes for a proposed publication</a:t>
            </a:r>
            <a:r>
              <a:rPr lang="en-US" sz="1400" dirty="0" smtClean="0"/>
              <a:t>.</a:t>
            </a:r>
          </a:p>
          <a:p>
            <a:pPr>
              <a:buClr>
                <a:schemeClr val="accent2"/>
              </a:buClr>
            </a:pPr>
            <a:endParaRPr lang="en-US" sz="1400" dirty="0"/>
          </a:p>
          <a:p>
            <a:pPr>
              <a:buClr>
                <a:schemeClr val="accent2"/>
              </a:buClr>
            </a:pPr>
            <a:r>
              <a:rPr lang="en-US" sz="1400" b="1" dirty="0">
                <a:solidFill>
                  <a:srgbClr val="C0504D"/>
                </a:solidFill>
              </a:rPr>
              <a:t>Joel </a:t>
            </a:r>
            <a:r>
              <a:rPr lang="en-US" sz="1400" b="1" dirty="0" err="1">
                <a:solidFill>
                  <a:srgbClr val="C0504D"/>
                </a:solidFill>
              </a:rPr>
              <a:t>Amidon</a:t>
            </a:r>
            <a:r>
              <a:rPr lang="en-US" sz="1400" dirty="0"/>
              <a:t>, Assistant Professor of </a:t>
            </a:r>
            <a:r>
              <a:rPr lang="en-US" sz="1400" b="1" dirty="0"/>
              <a:t>Teacher Education</a:t>
            </a:r>
            <a:r>
              <a:rPr lang="en-US" sz="1400" dirty="0"/>
              <a:t>. </a:t>
            </a:r>
            <a:r>
              <a:rPr lang="en-US" sz="1400" dirty="0" smtClean="0"/>
              <a:t> $</a:t>
            </a:r>
            <a:r>
              <a:rPr lang="en-US" sz="1400" dirty="0"/>
              <a:t>868 for travel to the </a:t>
            </a:r>
            <a:r>
              <a:rPr lang="en-US" sz="1400" i="1" dirty="0"/>
              <a:t>University of </a:t>
            </a:r>
            <a:r>
              <a:rPr lang="en-US" sz="1400" i="1" dirty="0" smtClean="0"/>
              <a:t>Georgia</a:t>
            </a:r>
            <a:r>
              <a:rPr lang="en-US" sz="1400" dirty="0" smtClean="0"/>
              <a:t>. Gave </a:t>
            </a:r>
            <a:r>
              <a:rPr lang="en-US" sz="1400" dirty="0"/>
              <a:t>a </a:t>
            </a:r>
            <a:r>
              <a:rPr lang="en-US" sz="1400" dirty="0" smtClean="0"/>
              <a:t>seminar.</a:t>
            </a:r>
            <a:br>
              <a:rPr lang="en-US" sz="1400" dirty="0" smtClean="0"/>
            </a:br>
            <a:endParaRPr lang="en-US" sz="1400" dirty="0"/>
          </a:p>
          <a:p>
            <a:pPr>
              <a:buClr>
                <a:schemeClr val="accent2"/>
              </a:buClr>
            </a:pPr>
            <a:r>
              <a:rPr lang="en-US" sz="1400" b="1" dirty="0">
                <a:solidFill>
                  <a:srgbClr val="C0504D"/>
                </a:solidFill>
              </a:rPr>
              <a:t>John Green</a:t>
            </a:r>
            <a:r>
              <a:rPr lang="en-US" sz="1400" dirty="0"/>
              <a:t>, Associate Professor of </a:t>
            </a:r>
            <a:r>
              <a:rPr lang="en-US" sz="1400" b="1" dirty="0"/>
              <a:t>Sociology</a:t>
            </a:r>
            <a:r>
              <a:rPr lang="en-US" sz="1400" dirty="0"/>
              <a:t>. </a:t>
            </a:r>
            <a:br>
              <a:rPr lang="en-US" sz="1400" dirty="0"/>
            </a:br>
            <a:r>
              <a:rPr lang="en-US" sz="1400" dirty="0"/>
              <a:t>$608 for travel to the </a:t>
            </a:r>
            <a:r>
              <a:rPr lang="en-US" sz="1400" i="1" dirty="0"/>
              <a:t>University of Missouri-Columbia</a:t>
            </a:r>
            <a:r>
              <a:rPr lang="en-US" sz="1400" dirty="0"/>
              <a:t>. </a:t>
            </a:r>
            <a:br>
              <a:rPr lang="en-US" sz="1400" dirty="0"/>
            </a:br>
            <a:r>
              <a:rPr lang="en-US" sz="1400" dirty="0"/>
              <a:t>Discussed creating multi-state Delta region population research mini-conference, lectured</a:t>
            </a:r>
            <a:r>
              <a:rPr lang="en-US" sz="1400" dirty="0" smtClean="0"/>
              <a:t>, </a:t>
            </a:r>
            <a:r>
              <a:rPr lang="en-US" sz="1400" dirty="0"/>
              <a:t>met collaborators</a:t>
            </a:r>
            <a:r>
              <a:rPr lang="en-US" sz="1400" dirty="0" smtClean="0"/>
              <a:t>.</a:t>
            </a:r>
            <a:br>
              <a:rPr lang="en-US" sz="1400" dirty="0" smtClean="0"/>
            </a:br>
            <a:endParaRPr lang="en-US" sz="1400" dirty="0"/>
          </a:p>
          <a:p>
            <a:pPr>
              <a:buClr>
                <a:schemeClr val="accent2"/>
              </a:buClr>
            </a:pPr>
            <a:r>
              <a:rPr lang="en-US" sz="1400" b="1" dirty="0">
                <a:solidFill>
                  <a:srgbClr val="C0504D"/>
                </a:solidFill>
              </a:rPr>
              <a:t>Lindy Brady</a:t>
            </a:r>
            <a:r>
              <a:rPr lang="en-US" sz="1400" dirty="0"/>
              <a:t>, Assistant Professor of </a:t>
            </a:r>
            <a:r>
              <a:rPr lang="en-US" sz="1400" b="1" dirty="0"/>
              <a:t>English</a:t>
            </a:r>
            <a:r>
              <a:rPr lang="en-US" sz="1400" dirty="0"/>
              <a:t>. </a:t>
            </a:r>
            <a:br>
              <a:rPr lang="en-US" sz="1400" dirty="0"/>
            </a:br>
            <a:r>
              <a:rPr lang="en-US" sz="1400" dirty="0"/>
              <a:t>$908 for travel to the </a:t>
            </a:r>
            <a:r>
              <a:rPr lang="en-US" sz="1400" i="1" dirty="0"/>
              <a:t>University of Arkansas</a:t>
            </a:r>
            <a:r>
              <a:rPr lang="en-US" sz="1400" dirty="0"/>
              <a:t>.</a:t>
            </a:r>
            <a:br>
              <a:rPr lang="en-US" sz="1400" dirty="0"/>
            </a:br>
            <a:r>
              <a:rPr lang="en-US" sz="1400" dirty="0"/>
              <a:t>Lectured; began planning a new southern Celtic Studies consortium</a:t>
            </a:r>
            <a:r>
              <a:rPr lang="en-US" sz="1400" dirty="0" smtClean="0"/>
              <a:t>.</a:t>
            </a:r>
            <a:br>
              <a:rPr lang="en-US" sz="1400" dirty="0" smtClean="0"/>
            </a:br>
            <a:endParaRPr lang="en-US" sz="1400" dirty="0"/>
          </a:p>
          <a:p>
            <a:pPr>
              <a:buClr>
                <a:schemeClr val="accent2"/>
              </a:buClr>
            </a:pPr>
            <a:r>
              <a:rPr lang="en-US" sz="1400" b="1" dirty="0">
                <a:solidFill>
                  <a:srgbClr val="C0504D"/>
                </a:solidFill>
              </a:rPr>
              <a:t>Micah </a:t>
            </a:r>
            <a:r>
              <a:rPr lang="en-US" sz="1400" b="1" dirty="0" err="1">
                <a:solidFill>
                  <a:srgbClr val="C0504D"/>
                </a:solidFill>
              </a:rPr>
              <a:t>Milinovich</a:t>
            </a:r>
            <a:r>
              <a:rPr lang="en-US" sz="1400" dirty="0"/>
              <a:t>, Assistant Professor of </a:t>
            </a:r>
            <a:r>
              <a:rPr lang="en-US" sz="1400" b="1" dirty="0"/>
              <a:t>Mathematics</a:t>
            </a:r>
            <a:r>
              <a:rPr lang="en-US" sz="1400" dirty="0"/>
              <a:t>. </a:t>
            </a:r>
            <a:r>
              <a:rPr lang="en-US" sz="1400" dirty="0" smtClean="0"/>
              <a:t> $</a:t>
            </a:r>
            <a:r>
              <a:rPr lang="en-US" sz="1400" dirty="0"/>
              <a:t>833 for travel to the </a:t>
            </a:r>
            <a:r>
              <a:rPr lang="en-US" sz="1400" i="1" dirty="0"/>
              <a:t>University of </a:t>
            </a:r>
            <a:r>
              <a:rPr lang="en-US" sz="1400" i="1" dirty="0" smtClean="0"/>
              <a:t>Georgia</a:t>
            </a:r>
            <a:r>
              <a:rPr lang="en-US" sz="1400" dirty="0" smtClean="0"/>
              <a:t>. Lectured </a:t>
            </a:r>
            <a:r>
              <a:rPr lang="en-US" sz="1400" dirty="0"/>
              <a:t>and collaborated with a colleague on a research project</a:t>
            </a:r>
            <a:r>
              <a:rPr lang="en-US" sz="1400" dirty="0" smtClean="0"/>
              <a:t>.</a:t>
            </a:r>
          </a:p>
          <a:p>
            <a:pPr>
              <a:buClr>
                <a:schemeClr val="accent2"/>
              </a:buClr>
            </a:pPr>
            <a:endParaRPr lang="en-US" sz="1400" dirty="0" smtClean="0"/>
          </a:p>
          <a:p>
            <a:pPr>
              <a:buClr>
                <a:schemeClr val="accent2"/>
              </a:buClr>
            </a:pPr>
            <a:r>
              <a:rPr lang="en-US" sz="1400" b="1" dirty="0">
                <a:solidFill>
                  <a:srgbClr val="C0504D"/>
                </a:solidFill>
              </a:rPr>
              <a:t>Chris Newman</a:t>
            </a:r>
            <a:r>
              <a:rPr lang="en-US" sz="1400" dirty="0"/>
              <a:t>, Assistant Professor of </a:t>
            </a:r>
            <a:r>
              <a:rPr lang="en-US" sz="1400" b="1" dirty="0"/>
              <a:t>Marketing</a:t>
            </a:r>
            <a:r>
              <a:rPr lang="en-US" sz="1400" dirty="0"/>
              <a:t>. </a:t>
            </a:r>
            <a:br>
              <a:rPr lang="en-US" sz="1400" dirty="0"/>
            </a:br>
            <a:r>
              <a:rPr lang="en-US" sz="1400" dirty="0"/>
              <a:t>$652 for travel to the </a:t>
            </a:r>
            <a:r>
              <a:rPr lang="en-US" sz="1400" i="1" dirty="0"/>
              <a:t>University of Arkansas</a:t>
            </a:r>
            <a:r>
              <a:rPr lang="en-US" sz="1400" dirty="0"/>
              <a:t>.</a:t>
            </a:r>
            <a:br>
              <a:rPr lang="en-US" sz="1400" dirty="0"/>
            </a:br>
            <a:r>
              <a:rPr lang="en-US" sz="1400" dirty="0"/>
              <a:t>Collected data in a retail laboratory with collaborators.</a:t>
            </a:r>
          </a:p>
          <a:p>
            <a:pPr>
              <a:buClr>
                <a:schemeClr val="accent2"/>
              </a:buClr>
            </a:pPr>
            <a:endParaRPr lang="en-US" sz="1400" dirty="0"/>
          </a:p>
        </p:txBody>
      </p:sp>
    </p:spTree>
    <p:extLst>
      <p:ext uri="{BB962C8B-B14F-4D97-AF65-F5344CB8AC3E}">
        <p14:creationId xmlns:p14="http://schemas.microsoft.com/office/powerpoint/2010/main" val="4038208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8749" y="144"/>
            <a:ext cx="4572000" cy="7109637"/>
          </a:xfrm>
          <a:prstGeom prst="rect">
            <a:avLst/>
          </a:prstGeom>
        </p:spPr>
        <p:txBody>
          <a:bodyPr>
            <a:spAutoFit/>
          </a:bodyPr>
          <a:lstStyle/>
          <a:p>
            <a:pPr marL="588963" indent="-588963" algn="ctr"/>
            <a:r>
              <a:rPr lang="en-US" sz="1600" b="1" dirty="0">
                <a:solidFill>
                  <a:schemeClr val="accent2"/>
                </a:solidFill>
              </a:rPr>
              <a:t>UM SEC Faculty Travel Grant Awardees, 2014-15</a:t>
            </a:r>
          </a:p>
          <a:p>
            <a:pPr marL="588963" indent="-588963" algn="ctr"/>
            <a:endParaRPr lang="en-US" sz="1200" b="1" dirty="0">
              <a:solidFill>
                <a:srgbClr val="C0504D"/>
              </a:solidFill>
            </a:endParaRPr>
          </a:p>
          <a:p>
            <a:pPr algn="ctr"/>
            <a:endParaRPr lang="en-US" sz="1200" b="1" dirty="0">
              <a:solidFill>
                <a:srgbClr val="C0504D"/>
              </a:solidFill>
            </a:endParaRPr>
          </a:p>
          <a:p>
            <a:pPr>
              <a:buClr>
                <a:schemeClr val="accent1">
                  <a:lumMod val="75000"/>
                </a:schemeClr>
              </a:buClr>
            </a:pPr>
            <a:r>
              <a:rPr lang="en-US" sz="1400" b="1" dirty="0">
                <a:solidFill>
                  <a:schemeClr val="accent1">
                    <a:lumMod val="75000"/>
                  </a:schemeClr>
                </a:solidFill>
              </a:rPr>
              <a:t>Brad Campbell</a:t>
            </a:r>
            <a:r>
              <a:rPr lang="en-US" sz="1400" dirty="0"/>
              <a:t>, Instructor and Oxford Campus Writing Center Director: </a:t>
            </a:r>
            <a:r>
              <a:rPr lang="en-US" sz="1400" b="1" dirty="0"/>
              <a:t>Writing and Rhetoric</a:t>
            </a:r>
            <a:r>
              <a:rPr lang="en-US" sz="1400" dirty="0"/>
              <a:t>.  </a:t>
            </a:r>
            <a:br>
              <a:rPr lang="en-US" sz="1400" dirty="0"/>
            </a:br>
            <a:r>
              <a:rPr lang="en-US" sz="1400" dirty="0"/>
              <a:t>$1229 for travel to </a:t>
            </a:r>
            <a:r>
              <a:rPr lang="en-US" sz="1400" i="1" dirty="0"/>
              <a:t>Texas A&amp;M</a:t>
            </a:r>
            <a:r>
              <a:rPr lang="en-US" sz="1400" dirty="0"/>
              <a:t>.</a:t>
            </a:r>
            <a:br>
              <a:rPr lang="en-US" sz="1400" dirty="0"/>
            </a:br>
            <a:r>
              <a:rPr lang="en-US" sz="1400" dirty="0"/>
              <a:t>Collaborated on ways to improve competencies in communication</a:t>
            </a:r>
            <a:r>
              <a:rPr lang="en-US" sz="1400" dirty="0" smtClean="0"/>
              <a:t>.</a:t>
            </a:r>
          </a:p>
          <a:p>
            <a:pPr>
              <a:buClr>
                <a:schemeClr val="accent1">
                  <a:lumMod val="75000"/>
                </a:schemeClr>
              </a:buClr>
            </a:pPr>
            <a:endParaRPr lang="en-US" sz="1400" dirty="0"/>
          </a:p>
          <a:p>
            <a:pPr>
              <a:buClr>
                <a:schemeClr val="accent1">
                  <a:lumMod val="75000"/>
                </a:schemeClr>
              </a:buClr>
            </a:pPr>
            <a:r>
              <a:rPr lang="en-US" sz="1400" b="1" dirty="0">
                <a:solidFill>
                  <a:schemeClr val="accent1">
                    <a:lumMod val="75000"/>
                  </a:schemeClr>
                </a:solidFill>
              </a:rPr>
              <a:t>Jody Holland</a:t>
            </a:r>
            <a:r>
              <a:rPr lang="en-US" sz="1400" dirty="0"/>
              <a:t>, Assistant Professor of </a:t>
            </a:r>
            <a:r>
              <a:rPr lang="en-US" sz="1400" b="1" dirty="0"/>
              <a:t>Public Policy Leadership</a:t>
            </a:r>
            <a:r>
              <a:rPr lang="en-US" sz="1400" dirty="0"/>
              <a:t>. </a:t>
            </a:r>
            <a:br>
              <a:rPr lang="en-US" sz="1400" dirty="0"/>
            </a:br>
            <a:r>
              <a:rPr lang="en-US" sz="1400" dirty="0"/>
              <a:t>$1225 for travel to </a:t>
            </a:r>
            <a:r>
              <a:rPr lang="en-US" sz="1400" i="1" dirty="0"/>
              <a:t>University </a:t>
            </a:r>
            <a:br>
              <a:rPr lang="en-US" sz="1400" i="1" dirty="0"/>
            </a:br>
            <a:r>
              <a:rPr lang="en-US" sz="1400" i="1" dirty="0"/>
              <a:t>of Georgia</a:t>
            </a:r>
            <a:r>
              <a:rPr lang="en-US" sz="1400" dirty="0"/>
              <a:t>.</a:t>
            </a:r>
            <a:br>
              <a:rPr lang="en-US" sz="1400" dirty="0"/>
            </a:br>
            <a:r>
              <a:rPr lang="en-US" sz="1400" dirty="0"/>
              <a:t>Examined Center of Agribusiness and Economic Development</a:t>
            </a:r>
            <a:r>
              <a:rPr lang="en-US" sz="1400" dirty="0" smtClean="0"/>
              <a:t>.</a:t>
            </a:r>
          </a:p>
          <a:p>
            <a:pPr>
              <a:buClr>
                <a:schemeClr val="accent1">
                  <a:lumMod val="75000"/>
                </a:schemeClr>
              </a:buClr>
            </a:pPr>
            <a:endParaRPr lang="en-US" sz="1400" dirty="0"/>
          </a:p>
          <a:p>
            <a:pPr>
              <a:buClr>
                <a:schemeClr val="accent1">
                  <a:lumMod val="75000"/>
                </a:schemeClr>
              </a:buClr>
            </a:pPr>
            <a:r>
              <a:rPr lang="en-US" sz="1400" b="1" dirty="0">
                <a:solidFill>
                  <a:schemeClr val="accent1">
                    <a:lumMod val="75000"/>
                  </a:schemeClr>
                </a:solidFill>
              </a:rPr>
              <a:t>Eric Weber</a:t>
            </a:r>
            <a:r>
              <a:rPr lang="en-US" sz="1400" dirty="0"/>
              <a:t>, Associate Professor of </a:t>
            </a:r>
            <a:r>
              <a:rPr lang="en-US" sz="1400" b="1" dirty="0"/>
              <a:t>Public Policy Leadership</a:t>
            </a:r>
            <a:r>
              <a:rPr lang="en-US" sz="1400" dirty="0"/>
              <a:t>. </a:t>
            </a:r>
            <a:br>
              <a:rPr lang="en-US" sz="1400" dirty="0"/>
            </a:br>
            <a:r>
              <a:rPr lang="en-US" sz="1400" dirty="0"/>
              <a:t>$497 for travel to </a:t>
            </a:r>
            <a:r>
              <a:rPr lang="en-US" sz="1400" i="1" dirty="0"/>
              <a:t>Texas A&amp;M</a:t>
            </a:r>
            <a:r>
              <a:rPr lang="en-US" sz="1400" dirty="0"/>
              <a:t>.</a:t>
            </a:r>
            <a:br>
              <a:rPr lang="en-US" sz="1400" dirty="0"/>
            </a:br>
            <a:r>
              <a:rPr lang="en-US" sz="1400" dirty="0"/>
              <a:t>Presented book to faculty and students</a:t>
            </a:r>
            <a:r>
              <a:rPr lang="en-US" sz="1400" dirty="0" smtClean="0"/>
              <a:t>.</a:t>
            </a:r>
          </a:p>
          <a:p>
            <a:pPr>
              <a:buClr>
                <a:schemeClr val="accent1">
                  <a:lumMod val="75000"/>
                </a:schemeClr>
              </a:buClr>
            </a:pPr>
            <a:endParaRPr lang="en-US" sz="1400" dirty="0"/>
          </a:p>
          <a:p>
            <a:pPr>
              <a:buClr>
                <a:schemeClr val="accent1">
                  <a:lumMod val="75000"/>
                </a:schemeClr>
              </a:buClr>
            </a:pPr>
            <a:r>
              <a:rPr lang="en-US" sz="1400" b="1" dirty="0">
                <a:solidFill>
                  <a:schemeClr val="accent1">
                    <a:lumMod val="75000"/>
                  </a:schemeClr>
                </a:solidFill>
              </a:rPr>
              <a:t>Michael Rowlett and Adam Estes</a:t>
            </a:r>
            <a:r>
              <a:rPr lang="en-US" sz="1400" dirty="0"/>
              <a:t>, Associate Professor and Assistant Professor of </a:t>
            </a:r>
            <a:r>
              <a:rPr lang="en-US" sz="1400" b="1" dirty="0"/>
              <a:t>Music</a:t>
            </a:r>
            <a:r>
              <a:rPr lang="en-US" sz="1400" dirty="0"/>
              <a:t>. </a:t>
            </a:r>
            <a:br>
              <a:rPr lang="en-US" sz="1400" dirty="0"/>
            </a:br>
            <a:r>
              <a:rPr lang="en-US" sz="1400" dirty="0"/>
              <a:t>$1409 for travel to </a:t>
            </a:r>
            <a:r>
              <a:rPr lang="en-US" sz="1400" i="1" dirty="0"/>
              <a:t>University of Missouri</a:t>
            </a:r>
            <a:r>
              <a:rPr lang="en-US" sz="1400" dirty="0"/>
              <a:t> and </a:t>
            </a:r>
            <a:r>
              <a:rPr lang="en-US" sz="1400" i="1" dirty="0"/>
              <a:t>University of Arkansas</a:t>
            </a:r>
            <a:r>
              <a:rPr lang="en-US" sz="1400" dirty="0"/>
              <a:t>.</a:t>
            </a:r>
            <a:br>
              <a:rPr lang="en-US" sz="1400" dirty="0"/>
            </a:br>
            <a:r>
              <a:rPr lang="en-US" sz="1400" dirty="0"/>
              <a:t>Presented Chamber music concerts and interacted with Masters classes</a:t>
            </a:r>
            <a:r>
              <a:rPr lang="en-US" sz="1400" dirty="0" smtClean="0"/>
              <a:t>.</a:t>
            </a:r>
          </a:p>
          <a:p>
            <a:pPr>
              <a:buClr>
                <a:schemeClr val="accent1">
                  <a:lumMod val="75000"/>
                </a:schemeClr>
              </a:buClr>
            </a:pPr>
            <a:endParaRPr lang="en-US" sz="1400" b="1" dirty="0">
              <a:solidFill>
                <a:schemeClr val="accent1">
                  <a:lumMod val="75000"/>
                </a:schemeClr>
              </a:solidFill>
            </a:endParaRPr>
          </a:p>
          <a:p>
            <a:pPr>
              <a:buClr>
                <a:schemeClr val="accent1">
                  <a:lumMod val="75000"/>
                </a:schemeClr>
              </a:buClr>
            </a:pPr>
            <a:r>
              <a:rPr lang="en-US" sz="1400" b="1" dirty="0">
                <a:solidFill>
                  <a:schemeClr val="accent1">
                    <a:lumMod val="75000"/>
                  </a:schemeClr>
                </a:solidFill>
              </a:rPr>
              <a:t>Maureen Meyers</a:t>
            </a:r>
            <a:r>
              <a:rPr lang="en-US" sz="1400" dirty="0"/>
              <a:t>, Assistant Professor of </a:t>
            </a:r>
            <a:r>
              <a:rPr lang="en-US" sz="1400" b="1" dirty="0"/>
              <a:t>Sociology and Anthropology</a:t>
            </a:r>
            <a:r>
              <a:rPr lang="en-US" sz="1400" dirty="0"/>
              <a:t>. </a:t>
            </a:r>
            <a:br>
              <a:rPr lang="en-US" sz="1400" dirty="0"/>
            </a:br>
            <a:r>
              <a:rPr lang="en-US" sz="1400" dirty="0"/>
              <a:t>$830 for travel to </a:t>
            </a:r>
            <a:r>
              <a:rPr lang="en-US" sz="1400" i="1" dirty="0"/>
              <a:t>University of Georgia</a:t>
            </a:r>
            <a:r>
              <a:rPr lang="en-US" sz="1400" dirty="0"/>
              <a:t>.</a:t>
            </a:r>
            <a:br>
              <a:rPr lang="en-US" sz="1400" dirty="0"/>
            </a:br>
            <a:r>
              <a:rPr lang="en-US" sz="1400" dirty="0"/>
              <a:t>Worked with collaborators in archaeology and curating; lectured and held research meetings with students.</a:t>
            </a:r>
            <a:endParaRPr lang="en-US" sz="1400" b="1" dirty="0">
              <a:solidFill>
                <a:schemeClr val="accent1">
                  <a:lumMod val="75000"/>
                </a:schemeClr>
              </a:solidFill>
            </a:endParaRPr>
          </a:p>
          <a:p>
            <a:pPr>
              <a:buClr>
                <a:schemeClr val="accent2"/>
              </a:buClr>
            </a:pPr>
            <a:r>
              <a:rPr lang="en-US" sz="1400" dirty="0" smtClean="0"/>
              <a:t>.</a:t>
            </a:r>
            <a:endParaRPr lang="en-US" sz="1400" dirty="0"/>
          </a:p>
        </p:txBody>
      </p:sp>
      <p:sp>
        <p:nvSpPr>
          <p:cNvPr id="2" name="Rectangle 1"/>
          <p:cNvSpPr/>
          <p:nvPr/>
        </p:nvSpPr>
        <p:spPr>
          <a:xfrm>
            <a:off x="4836583" y="634010"/>
            <a:ext cx="4032250" cy="4832092"/>
          </a:xfrm>
          <a:prstGeom prst="rect">
            <a:avLst/>
          </a:prstGeom>
        </p:spPr>
        <p:txBody>
          <a:bodyPr wrap="square">
            <a:spAutoFit/>
          </a:bodyPr>
          <a:lstStyle/>
          <a:p>
            <a:pPr>
              <a:buClr>
                <a:schemeClr val="accent1">
                  <a:lumMod val="75000"/>
                </a:schemeClr>
              </a:buClr>
            </a:pPr>
            <a:r>
              <a:rPr lang="en-US" sz="1400" b="1" dirty="0">
                <a:solidFill>
                  <a:schemeClr val="accent1">
                    <a:lumMod val="75000"/>
                  </a:schemeClr>
                </a:solidFill>
              </a:rPr>
              <a:t>Amanda Johnston and Nancy Maria </a:t>
            </a:r>
            <a:r>
              <a:rPr lang="en-US" sz="1400" b="1" dirty="0" err="1">
                <a:solidFill>
                  <a:schemeClr val="accent1">
                    <a:lumMod val="75000"/>
                  </a:schemeClr>
                </a:solidFill>
              </a:rPr>
              <a:t>Balach</a:t>
            </a:r>
            <a:r>
              <a:rPr lang="en-US" sz="1400" dirty="0"/>
              <a:t>, Associate Professors of </a:t>
            </a:r>
            <a:r>
              <a:rPr lang="en-US" sz="1400" b="1" dirty="0"/>
              <a:t>Music</a:t>
            </a:r>
            <a:r>
              <a:rPr lang="en-US" sz="1400" dirty="0"/>
              <a:t>. </a:t>
            </a:r>
            <a:br>
              <a:rPr lang="en-US" sz="1400" dirty="0"/>
            </a:br>
            <a:r>
              <a:rPr lang="en-US" sz="1400" dirty="0"/>
              <a:t>$955 for travel </a:t>
            </a:r>
            <a:r>
              <a:rPr lang="en-US" sz="1400" i="1" dirty="0"/>
              <a:t>to University of Arkansas</a:t>
            </a:r>
            <a:r>
              <a:rPr lang="en-US" sz="1400" dirty="0"/>
              <a:t>.</a:t>
            </a:r>
            <a:br>
              <a:rPr lang="en-US" sz="1400" dirty="0"/>
            </a:br>
            <a:r>
              <a:rPr lang="en-US" sz="1400" dirty="0"/>
              <a:t>Gave music performances and conducted master classes</a:t>
            </a:r>
            <a:r>
              <a:rPr lang="en-US" sz="1400" dirty="0" smtClean="0"/>
              <a:t>.</a:t>
            </a:r>
          </a:p>
          <a:p>
            <a:pPr>
              <a:buClr>
                <a:schemeClr val="accent1">
                  <a:lumMod val="75000"/>
                </a:schemeClr>
              </a:buClr>
            </a:pPr>
            <a:endParaRPr lang="en-US" sz="1400" dirty="0"/>
          </a:p>
          <a:p>
            <a:pPr>
              <a:buClr>
                <a:schemeClr val="accent1">
                  <a:lumMod val="75000"/>
                </a:schemeClr>
              </a:buClr>
            </a:pPr>
            <a:r>
              <a:rPr lang="en-US" sz="1400" b="1" dirty="0" err="1">
                <a:solidFill>
                  <a:schemeClr val="accent1">
                    <a:lumMod val="75000"/>
                  </a:schemeClr>
                </a:solidFill>
              </a:rPr>
              <a:t>Haidong</a:t>
            </a:r>
            <a:r>
              <a:rPr lang="en-US" sz="1400" b="1" dirty="0">
                <a:solidFill>
                  <a:schemeClr val="accent1">
                    <a:lumMod val="75000"/>
                  </a:schemeClr>
                </a:solidFill>
              </a:rPr>
              <a:t> Wu</a:t>
            </a:r>
            <a:r>
              <a:rPr lang="en-US" sz="1400" dirty="0"/>
              <a:t>, Professor of </a:t>
            </a:r>
            <a:r>
              <a:rPr lang="en-US" sz="1400" b="1" dirty="0"/>
              <a:t>Mathematics</a:t>
            </a:r>
            <a:r>
              <a:rPr lang="en-US" sz="1400" dirty="0"/>
              <a:t>. </a:t>
            </a:r>
            <a:br>
              <a:rPr lang="en-US" sz="1400" dirty="0"/>
            </a:br>
            <a:r>
              <a:rPr lang="en-US" sz="1400" dirty="0"/>
              <a:t>$1310 for travel to </a:t>
            </a:r>
            <a:r>
              <a:rPr lang="en-US" sz="1400" i="1" dirty="0"/>
              <a:t>Louisiana State Universit</a:t>
            </a:r>
            <a:r>
              <a:rPr lang="en-US" sz="1400" dirty="0"/>
              <a:t>y. </a:t>
            </a:r>
            <a:br>
              <a:rPr lang="en-US" sz="1400" dirty="0"/>
            </a:br>
            <a:r>
              <a:rPr lang="en-US" sz="1400" dirty="0"/>
              <a:t>Collaborated on research in </a:t>
            </a:r>
            <a:r>
              <a:rPr lang="en-US" sz="1400" dirty="0" err="1"/>
              <a:t>combinatorics</a:t>
            </a:r>
            <a:r>
              <a:rPr lang="en-US" sz="1400" dirty="0"/>
              <a:t> leading to publications</a:t>
            </a:r>
            <a:r>
              <a:rPr lang="en-US" sz="1400" dirty="0" smtClean="0"/>
              <a:t>.</a:t>
            </a:r>
          </a:p>
          <a:p>
            <a:pPr>
              <a:buClr>
                <a:schemeClr val="accent1">
                  <a:lumMod val="75000"/>
                </a:schemeClr>
              </a:buClr>
            </a:pPr>
            <a:endParaRPr lang="en-US" sz="1400" dirty="0"/>
          </a:p>
          <a:p>
            <a:pPr>
              <a:buClr>
                <a:schemeClr val="accent1">
                  <a:lumMod val="75000"/>
                </a:schemeClr>
              </a:buClr>
            </a:pPr>
            <a:r>
              <a:rPr lang="en-US" sz="1400" b="1" dirty="0">
                <a:solidFill>
                  <a:schemeClr val="accent1">
                    <a:lumMod val="75000"/>
                  </a:schemeClr>
                </a:solidFill>
              </a:rPr>
              <a:t>Eric Lambert and Linda </a:t>
            </a:r>
            <a:r>
              <a:rPr lang="en-US" sz="1400" b="1" dirty="0" err="1">
                <a:solidFill>
                  <a:schemeClr val="accent1">
                    <a:lumMod val="75000"/>
                  </a:schemeClr>
                </a:solidFill>
              </a:rPr>
              <a:t>Keena</a:t>
            </a:r>
            <a:r>
              <a:rPr lang="en-US" sz="1400" dirty="0"/>
              <a:t>, Chair/Professor and Associate Professor of </a:t>
            </a:r>
            <a:r>
              <a:rPr lang="en-US" sz="1400" b="1" dirty="0"/>
              <a:t>Legal Studies</a:t>
            </a:r>
            <a:r>
              <a:rPr lang="en-US" sz="1400" dirty="0"/>
              <a:t>. </a:t>
            </a:r>
            <a:br>
              <a:rPr lang="en-US" sz="1400" dirty="0"/>
            </a:br>
            <a:r>
              <a:rPr lang="en-US" sz="1400" dirty="0"/>
              <a:t>$576 for travel to Mississippi State University.</a:t>
            </a:r>
            <a:br>
              <a:rPr lang="en-US" sz="1400" dirty="0"/>
            </a:br>
            <a:r>
              <a:rPr lang="en-US" sz="1400" dirty="0"/>
              <a:t>Developing a survey instrument for Mississippi Corrections Department staff</a:t>
            </a:r>
            <a:r>
              <a:rPr lang="en-US" sz="1400" dirty="0" smtClean="0"/>
              <a:t>.</a:t>
            </a:r>
          </a:p>
          <a:p>
            <a:pPr>
              <a:buClr>
                <a:schemeClr val="accent1">
                  <a:lumMod val="75000"/>
                </a:schemeClr>
              </a:buClr>
            </a:pPr>
            <a:endParaRPr lang="en-US" sz="1400" dirty="0"/>
          </a:p>
          <a:p>
            <a:pPr>
              <a:buClr>
                <a:schemeClr val="accent1">
                  <a:lumMod val="75000"/>
                </a:schemeClr>
              </a:buClr>
            </a:pPr>
            <a:r>
              <a:rPr lang="en-US" sz="1400" b="1" dirty="0">
                <a:solidFill>
                  <a:schemeClr val="accent1">
                    <a:lumMod val="75000"/>
                  </a:schemeClr>
                </a:solidFill>
              </a:rPr>
              <a:t>Yang-</a:t>
            </a:r>
            <a:r>
              <a:rPr lang="en-US" sz="1400" b="1" dirty="0" err="1">
                <a:solidFill>
                  <a:schemeClr val="accent1">
                    <a:lumMod val="75000"/>
                  </a:schemeClr>
                </a:solidFill>
              </a:rPr>
              <a:t>Chieh</a:t>
            </a:r>
            <a:r>
              <a:rPr lang="en-US" sz="1400" b="1" dirty="0">
                <a:solidFill>
                  <a:schemeClr val="accent1">
                    <a:lumMod val="75000"/>
                  </a:schemeClr>
                </a:solidFill>
              </a:rPr>
              <a:t> Fu</a:t>
            </a:r>
            <a:r>
              <a:rPr lang="en-US" sz="1400" dirty="0"/>
              <a:t>, Assistant Professor of </a:t>
            </a:r>
            <a:r>
              <a:rPr lang="en-US" sz="1400" b="1" dirty="0"/>
              <a:t>Health, Exercise Science, and Recreation Management</a:t>
            </a:r>
            <a:r>
              <a:rPr lang="en-US" sz="1400" dirty="0"/>
              <a:t>. </a:t>
            </a:r>
            <a:br>
              <a:rPr lang="en-US" sz="1400" dirty="0"/>
            </a:br>
            <a:r>
              <a:rPr lang="en-US" sz="1400" dirty="0"/>
              <a:t>$1969 for travel to </a:t>
            </a:r>
            <a:r>
              <a:rPr lang="en-US" sz="1400" i="1" dirty="0"/>
              <a:t>University of Georgia</a:t>
            </a:r>
            <a:r>
              <a:rPr lang="en-US" sz="1400" dirty="0"/>
              <a:t>.</a:t>
            </a:r>
            <a:br>
              <a:rPr lang="en-US" sz="1400" dirty="0"/>
            </a:br>
            <a:r>
              <a:rPr lang="en-US" sz="1400" dirty="0"/>
              <a:t>Building connections and collaborations to lead to external grant proposals.</a:t>
            </a:r>
          </a:p>
        </p:txBody>
      </p:sp>
    </p:spTree>
    <p:extLst>
      <p:ext uri="{BB962C8B-B14F-4D97-AF65-F5344CB8AC3E}">
        <p14:creationId xmlns:p14="http://schemas.microsoft.com/office/powerpoint/2010/main" val="4035109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8749" y="144"/>
            <a:ext cx="4572000" cy="4616648"/>
          </a:xfrm>
          <a:prstGeom prst="rect">
            <a:avLst/>
          </a:prstGeom>
        </p:spPr>
        <p:txBody>
          <a:bodyPr>
            <a:spAutoFit/>
          </a:bodyPr>
          <a:lstStyle/>
          <a:p>
            <a:pPr algn="ctr">
              <a:buClr>
                <a:schemeClr val="accent2"/>
              </a:buClr>
            </a:pPr>
            <a:r>
              <a:rPr lang="en-US" sz="1400" b="1" dirty="0">
                <a:solidFill>
                  <a:srgbClr val="008000"/>
                </a:solidFill>
              </a:rPr>
              <a:t>UM SEC Faculty Travel Grant Awardees, 2015-16</a:t>
            </a:r>
          </a:p>
          <a:p>
            <a:pPr>
              <a:buClr>
                <a:schemeClr val="accent2"/>
              </a:buClr>
            </a:pPr>
            <a:endParaRPr lang="en-US" sz="1400" b="1" dirty="0">
              <a:solidFill>
                <a:srgbClr val="C0504D"/>
              </a:solidFill>
            </a:endParaRPr>
          </a:p>
          <a:p>
            <a:pPr>
              <a:buClr>
                <a:srgbClr val="008000"/>
              </a:buClr>
            </a:pPr>
            <a:r>
              <a:rPr lang="en-US" sz="1400" b="1" dirty="0">
                <a:solidFill>
                  <a:srgbClr val="008000"/>
                </a:solidFill>
              </a:rPr>
              <a:t>Jamie Cantrell</a:t>
            </a:r>
            <a:r>
              <a:rPr lang="en-US" sz="1400" dirty="0"/>
              <a:t>, Visiting Assistant Prof of </a:t>
            </a:r>
            <a:r>
              <a:rPr lang="en-US" sz="1400" b="1" dirty="0"/>
              <a:t>English</a:t>
            </a:r>
            <a:r>
              <a:rPr lang="en-US" sz="1400" dirty="0"/>
              <a:t>.  </a:t>
            </a:r>
            <a:br>
              <a:rPr lang="en-US" sz="1400" dirty="0"/>
            </a:br>
            <a:r>
              <a:rPr lang="en-US" sz="1400" dirty="0"/>
              <a:t>$2,213 for travel to </a:t>
            </a:r>
            <a:r>
              <a:rPr lang="en-US" sz="1400" i="1" dirty="0"/>
              <a:t>TAMU</a:t>
            </a:r>
            <a:r>
              <a:rPr lang="en-US" sz="1400" dirty="0"/>
              <a:t> LGBT Archive</a:t>
            </a:r>
            <a:r>
              <a:rPr lang="en-US" sz="1400" dirty="0" smtClean="0"/>
              <a:t>.</a:t>
            </a:r>
          </a:p>
          <a:p>
            <a:pPr>
              <a:buClr>
                <a:srgbClr val="008000"/>
              </a:buClr>
            </a:pPr>
            <a:endParaRPr lang="en-US" sz="1400" dirty="0"/>
          </a:p>
          <a:p>
            <a:pPr>
              <a:buClr>
                <a:srgbClr val="008000"/>
              </a:buClr>
            </a:pPr>
            <a:r>
              <a:rPr lang="en-US" sz="1400" b="1" dirty="0">
                <a:solidFill>
                  <a:srgbClr val="008000"/>
                </a:solidFill>
              </a:rPr>
              <a:t>James </a:t>
            </a:r>
            <a:r>
              <a:rPr lang="en-US" sz="1400" b="1" dirty="0" err="1">
                <a:solidFill>
                  <a:srgbClr val="008000"/>
                </a:solidFill>
              </a:rPr>
              <a:t>Cizdziel</a:t>
            </a:r>
            <a:r>
              <a:rPr lang="en-US" sz="1400" dirty="0"/>
              <a:t>, Assoc. Prof. of </a:t>
            </a:r>
            <a:r>
              <a:rPr lang="en-US" sz="1400" b="1" dirty="0"/>
              <a:t>Chemistry &amp; </a:t>
            </a:r>
            <a:r>
              <a:rPr lang="en-US" sz="1400" b="1" dirty="0" err="1"/>
              <a:t>Biochem</a:t>
            </a:r>
            <a:r>
              <a:rPr lang="en-US" sz="1400" dirty="0"/>
              <a:t>. </a:t>
            </a:r>
            <a:br>
              <a:rPr lang="en-US" sz="1400" dirty="0"/>
            </a:br>
            <a:r>
              <a:rPr lang="en-US" sz="1400" dirty="0"/>
              <a:t>$1,256 for travel to </a:t>
            </a:r>
            <a:r>
              <a:rPr lang="en-US" sz="1400" i="1" dirty="0"/>
              <a:t>Univ. of S. Carolina</a:t>
            </a:r>
            <a:r>
              <a:rPr lang="en-US" sz="1400" dirty="0"/>
              <a:t>. Forensic chemistry research </a:t>
            </a:r>
            <a:r>
              <a:rPr lang="en-US" sz="1400" dirty="0" err="1"/>
              <a:t>collab</a:t>
            </a:r>
            <a:r>
              <a:rPr lang="en-US" sz="1400" dirty="0"/>
              <a:t>. &amp; instrument access</a:t>
            </a:r>
            <a:r>
              <a:rPr lang="en-US" sz="1400" dirty="0" smtClean="0"/>
              <a:t>.</a:t>
            </a:r>
          </a:p>
          <a:p>
            <a:pPr>
              <a:buClr>
                <a:srgbClr val="008000"/>
              </a:buClr>
            </a:pPr>
            <a:endParaRPr lang="en-US" sz="1400" dirty="0"/>
          </a:p>
          <a:p>
            <a:pPr>
              <a:buClr>
                <a:srgbClr val="008000"/>
              </a:buClr>
            </a:pPr>
            <a:r>
              <a:rPr lang="en-US" sz="1400" b="1" dirty="0" err="1">
                <a:solidFill>
                  <a:srgbClr val="008000"/>
                </a:solidFill>
              </a:rPr>
              <a:t>Jandel</a:t>
            </a:r>
            <a:r>
              <a:rPr lang="en-US" sz="1400" b="1" dirty="0">
                <a:solidFill>
                  <a:srgbClr val="008000"/>
                </a:solidFill>
              </a:rPr>
              <a:t> Crutchfield</a:t>
            </a:r>
            <a:r>
              <a:rPr lang="en-US" sz="1400" dirty="0"/>
              <a:t>, Assistant Professor of </a:t>
            </a:r>
            <a:r>
              <a:rPr lang="en-US" sz="1400" b="1" dirty="0"/>
              <a:t>Social Work</a:t>
            </a:r>
            <a:r>
              <a:rPr lang="en-US" sz="1400" dirty="0"/>
              <a:t>. $394 for travel </a:t>
            </a:r>
            <a:r>
              <a:rPr lang="en-US" sz="1400" i="1" dirty="0"/>
              <a:t>LSU</a:t>
            </a:r>
            <a:r>
              <a:rPr lang="en-US" sz="1400" dirty="0"/>
              <a:t>. Research collaboration planning, including charter school heterogeneity</a:t>
            </a:r>
            <a:r>
              <a:rPr lang="en-US" sz="1400" dirty="0" smtClean="0"/>
              <a:t>.</a:t>
            </a:r>
          </a:p>
          <a:p>
            <a:pPr>
              <a:buClr>
                <a:srgbClr val="008000"/>
              </a:buClr>
            </a:pPr>
            <a:endParaRPr lang="en-US" sz="1400" dirty="0"/>
          </a:p>
          <a:p>
            <a:pPr>
              <a:buClr>
                <a:srgbClr val="008000"/>
              </a:buClr>
            </a:pPr>
            <a:r>
              <a:rPr lang="en-US" sz="1400" b="1" dirty="0">
                <a:solidFill>
                  <a:srgbClr val="008000"/>
                </a:solidFill>
              </a:rPr>
              <a:t>Matthew </a:t>
            </a:r>
            <a:r>
              <a:rPr lang="en-US" sz="1400" b="1" dirty="0" err="1">
                <a:solidFill>
                  <a:srgbClr val="008000"/>
                </a:solidFill>
              </a:rPr>
              <a:t>DiGiuseppe</a:t>
            </a:r>
            <a:r>
              <a:rPr lang="en-US" sz="1400" dirty="0"/>
              <a:t>, Assistant Professor of </a:t>
            </a:r>
            <a:r>
              <a:rPr lang="en-US" sz="1400" b="1" dirty="0"/>
              <a:t>International Relations</a:t>
            </a:r>
            <a:r>
              <a:rPr lang="en-US" sz="1400" dirty="0" smtClean="0"/>
              <a:t>. $</a:t>
            </a:r>
            <a:r>
              <a:rPr lang="en-US" sz="1400" dirty="0"/>
              <a:t>713 for travel to </a:t>
            </a:r>
            <a:r>
              <a:rPr lang="en-US" sz="1400" i="1" dirty="0"/>
              <a:t>UGA</a:t>
            </a:r>
            <a:r>
              <a:rPr lang="en-US" sz="1400" dirty="0"/>
              <a:t>. Collaborated on research paper on Labor Rights &amp; Economic Competition.</a:t>
            </a:r>
            <a:br>
              <a:rPr lang="en-US" sz="1400" dirty="0"/>
            </a:br>
            <a:endParaRPr lang="en-US" sz="1400" dirty="0"/>
          </a:p>
          <a:p>
            <a:pPr>
              <a:buClr>
                <a:srgbClr val="008000"/>
              </a:buClr>
            </a:pPr>
            <a:r>
              <a:rPr lang="en-US" sz="1400" b="1" dirty="0" err="1">
                <a:solidFill>
                  <a:srgbClr val="008000"/>
                </a:solidFill>
              </a:rPr>
              <a:t>Conor</a:t>
            </a:r>
            <a:r>
              <a:rPr lang="en-US" sz="1400" b="1" dirty="0">
                <a:solidFill>
                  <a:srgbClr val="008000"/>
                </a:solidFill>
              </a:rPr>
              <a:t> Dowling</a:t>
            </a:r>
            <a:r>
              <a:rPr lang="en-US" sz="1400" dirty="0"/>
              <a:t>, Assistant Professor of </a:t>
            </a:r>
            <a:r>
              <a:rPr lang="en-US" sz="1400" b="1" dirty="0"/>
              <a:t>Political Science</a:t>
            </a:r>
            <a:r>
              <a:rPr lang="en-US" sz="1400" dirty="0"/>
              <a:t>. $1,282 for travel to </a:t>
            </a:r>
            <a:r>
              <a:rPr lang="en-US" sz="1400" i="1" dirty="0"/>
              <a:t>LSU</a:t>
            </a:r>
            <a:r>
              <a:rPr lang="en-US" sz="1400" dirty="0"/>
              <a:t> collaborate on research related to American Voter Knowledge, Perception, &amp; Misperception</a:t>
            </a:r>
            <a:r>
              <a:rPr lang="en-US" sz="1400" dirty="0" smtClean="0"/>
              <a:t>.</a:t>
            </a:r>
          </a:p>
          <a:p>
            <a:pPr>
              <a:buClr>
                <a:schemeClr val="accent2"/>
              </a:buClr>
            </a:pPr>
            <a:r>
              <a:rPr lang="en-US" sz="1400" dirty="0" smtClean="0"/>
              <a:t>.</a:t>
            </a:r>
            <a:endParaRPr lang="en-US" sz="1400" dirty="0"/>
          </a:p>
        </p:txBody>
      </p:sp>
      <p:sp>
        <p:nvSpPr>
          <p:cNvPr id="3" name="Rectangle 2"/>
          <p:cNvSpPr/>
          <p:nvPr/>
        </p:nvSpPr>
        <p:spPr>
          <a:xfrm>
            <a:off x="4730749" y="320175"/>
            <a:ext cx="4074583" cy="3323987"/>
          </a:xfrm>
          <a:prstGeom prst="rect">
            <a:avLst/>
          </a:prstGeom>
        </p:spPr>
        <p:txBody>
          <a:bodyPr wrap="square">
            <a:spAutoFit/>
          </a:bodyPr>
          <a:lstStyle/>
          <a:p>
            <a:pPr>
              <a:buClr>
                <a:srgbClr val="008000"/>
              </a:buClr>
            </a:pPr>
            <a:endParaRPr lang="en-US" sz="1400" dirty="0"/>
          </a:p>
          <a:p>
            <a:pPr>
              <a:buClr>
                <a:srgbClr val="008000"/>
              </a:buClr>
            </a:pPr>
            <a:r>
              <a:rPr lang="en-US" sz="1400" b="1" dirty="0">
                <a:solidFill>
                  <a:srgbClr val="008000"/>
                </a:solidFill>
              </a:rPr>
              <a:t>April Holm</a:t>
            </a:r>
            <a:r>
              <a:rPr lang="en-US" sz="1400" dirty="0"/>
              <a:t>, Assistant Professor of </a:t>
            </a:r>
            <a:r>
              <a:rPr lang="en-US" sz="1400" b="1" dirty="0"/>
              <a:t>History. </a:t>
            </a:r>
            <a:r>
              <a:rPr lang="en-US" sz="1400" dirty="0"/>
              <a:t>$1223 for travel to the </a:t>
            </a:r>
            <a:r>
              <a:rPr lang="en-US" sz="1400" i="1" dirty="0"/>
              <a:t>University of Missouri</a:t>
            </a:r>
            <a:r>
              <a:rPr lang="en-US" sz="1400" dirty="0"/>
              <a:t>. Conducted research on provost marshals in the American Civil War.</a:t>
            </a:r>
          </a:p>
          <a:p>
            <a:pPr>
              <a:buClr>
                <a:srgbClr val="008000"/>
              </a:buClr>
            </a:pPr>
            <a:endParaRPr lang="en-US" sz="1400" b="1" dirty="0">
              <a:solidFill>
                <a:srgbClr val="C0504D"/>
              </a:solidFill>
            </a:endParaRPr>
          </a:p>
          <a:p>
            <a:pPr>
              <a:buClr>
                <a:srgbClr val="008000"/>
              </a:buClr>
            </a:pPr>
            <a:r>
              <a:rPr lang="en-US" sz="1400" b="1" dirty="0">
                <a:solidFill>
                  <a:srgbClr val="008000"/>
                </a:solidFill>
              </a:rPr>
              <a:t>Jos Milton, Amanda Johnston</a:t>
            </a:r>
            <a:r>
              <a:rPr lang="en-US" sz="1400" dirty="0"/>
              <a:t>, </a:t>
            </a:r>
            <a:r>
              <a:rPr lang="en-US" sz="1400" b="1" dirty="0"/>
              <a:t>Music</a:t>
            </a:r>
            <a:r>
              <a:rPr lang="en-US" sz="1400" dirty="0"/>
              <a:t>. $1048 for travel to the </a:t>
            </a:r>
            <a:r>
              <a:rPr lang="en-US" sz="1400" i="1" dirty="0"/>
              <a:t>University of Georgia</a:t>
            </a:r>
            <a:r>
              <a:rPr lang="en-US" sz="1400" dirty="0"/>
              <a:t>.</a:t>
            </a:r>
            <a:br>
              <a:rPr lang="en-US" sz="1400" dirty="0"/>
            </a:br>
            <a:r>
              <a:rPr lang="en-US" sz="1400" dirty="0"/>
              <a:t>Performed multi-media song presentation of Franz Schubert’s </a:t>
            </a:r>
            <a:r>
              <a:rPr lang="en-US" sz="1400" i="1" dirty="0" err="1"/>
              <a:t>Winterreise</a:t>
            </a:r>
            <a:r>
              <a:rPr lang="en-US" sz="1400" dirty="0"/>
              <a:t>.</a:t>
            </a:r>
          </a:p>
          <a:p>
            <a:pPr>
              <a:buClr>
                <a:srgbClr val="008000"/>
              </a:buClr>
            </a:pPr>
            <a:endParaRPr lang="en-US" sz="1400" dirty="0"/>
          </a:p>
          <a:p>
            <a:pPr>
              <a:buClr>
                <a:srgbClr val="008000"/>
              </a:buClr>
            </a:pPr>
            <a:r>
              <a:rPr lang="en-US" sz="1400" b="1" dirty="0">
                <a:solidFill>
                  <a:srgbClr val="008000"/>
                </a:solidFill>
              </a:rPr>
              <a:t>Elizabeth Payne</a:t>
            </a:r>
            <a:r>
              <a:rPr lang="en-US" sz="1400" dirty="0"/>
              <a:t>, Professor of </a:t>
            </a:r>
            <a:r>
              <a:rPr lang="en-US" sz="1400" b="1" dirty="0"/>
              <a:t>History</a:t>
            </a:r>
            <a:r>
              <a:rPr lang="en-US" sz="1400" dirty="0"/>
              <a:t>. $1246 for travel to the </a:t>
            </a:r>
            <a:r>
              <a:rPr lang="en-US" sz="1400" i="1" dirty="0"/>
              <a:t>University of Arkansas</a:t>
            </a:r>
            <a:r>
              <a:rPr lang="en-US" sz="1400" dirty="0"/>
              <a:t>.</a:t>
            </a:r>
            <a:br>
              <a:rPr lang="en-US" sz="1400" dirty="0"/>
            </a:br>
            <a:r>
              <a:rPr lang="en-US" sz="1400" dirty="0"/>
              <a:t>Collaborated and gave presentation on Depression-Era Arkansas Documentary Photography. </a:t>
            </a:r>
          </a:p>
        </p:txBody>
      </p:sp>
    </p:spTree>
    <p:extLst>
      <p:ext uri="{BB962C8B-B14F-4D97-AF65-F5344CB8AC3E}">
        <p14:creationId xmlns:p14="http://schemas.microsoft.com/office/powerpoint/2010/main" val="3605302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8749" y="144"/>
            <a:ext cx="4572000" cy="5047535"/>
          </a:xfrm>
          <a:prstGeom prst="rect">
            <a:avLst/>
          </a:prstGeom>
        </p:spPr>
        <p:txBody>
          <a:bodyPr>
            <a:spAutoFit/>
          </a:bodyPr>
          <a:lstStyle/>
          <a:p>
            <a:pPr algn="ctr"/>
            <a:r>
              <a:rPr lang="en-US" sz="1400" b="1" dirty="0">
                <a:solidFill>
                  <a:srgbClr val="660066"/>
                </a:solidFill>
              </a:rPr>
              <a:t>UM SEC Faculty Travel Grant Awardees, 2016-17</a:t>
            </a:r>
          </a:p>
          <a:p>
            <a:pPr algn="ctr"/>
            <a:endParaRPr lang="en-US" sz="1400" b="1" dirty="0">
              <a:solidFill>
                <a:srgbClr val="C0504D"/>
              </a:solidFill>
            </a:endParaRPr>
          </a:p>
          <a:p>
            <a:pPr algn="ctr"/>
            <a:endParaRPr lang="en-US" sz="1400" b="1" dirty="0">
              <a:solidFill>
                <a:srgbClr val="C0504D"/>
              </a:solidFill>
            </a:endParaRPr>
          </a:p>
          <a:p>
            <a:pPr>
              <a:buClr>
                <a:srgbClr val="660066"/>
              </a:buClr>
            </a:pPr>
            <a:r>
              <a:rPr lang="en-US" sz="1400" b="1" dirty="0">
                <a:solidFill>
                  <a:srgbClr val="660066"/>
                </a:solidFill>
              </a:rPr>
              <a:t>Jeffrey Watt</a:t>
            </a:r>
            <a:r>
              <a:rPr lang="en-US" sz="1400" dirty="0"/>
              <a:t>, Cook Chair and Professor of </a:t>
            </a:r>
            <a:r>
              <a:rPr lang="en-US" sz="1400" b="1" dirty="0"/>
              <a:t>History</a:t>
            </a:r>
            <a:r>
              <a:rPr lang="en-US" sz="1400" dirty="0"/>
              <a:t>.  </a:t>
            </a:r>
            <a:br>
              <a:rPr lang="en-US" sz="1400" dirty="0"/>
            </a:br>
            <a:r>
              <a:rPr lang="en-US" sz="1400" dirty="0"/>
              <a:t>$500 for travel to the </a:t>
            </a:r>
            <a:r>
              <a:rPr lang="en-US" sz="1400" i="1" dirty="0"/>
              <a:t>University of Alabama</a:t>
            </a:r>
            <a:r>
              <a:rPr lang="en-US" sz="1400" dirty="0"/>
              <a:t> to present a paper on Calvinist Geneva</a:t>
            </a:r>
            <a:r>
              <a:rPr lang="en-US" sz="1400" dirty="0" smtClean="0"/>
              <a:t>.</a:t>
            </a:r>
            <a:br>
              <a:rPr lang="en-US" sz="1400" dirty="0" smtClean="0"/>
            </a:br>
            <a:endParaRPr lang="en-US" sz="1400" dirty="0"/>
          </a:p>
          <a:p>
            <a:pPr>
              <a:buClr>
                <a:srgbClr val="660066"/>
              </a:buClr>
            </a:pPr>
            <a:r>
              <a:rPr lang="en-US" sz="1400" b="1" dirty="0">
                <a:solidFill>
                  <a:srgbClr val="660066"/>
                </a:solidFill>
              </a:rPr>
              <a:t>Robert Barnard</a:t>
            </a:r>
            <a:r>
              <a:rPr lang="en-US" sz="1400" dirty="0"/>
              <a:t>, Associate Professor of </a:t>
            </a:r>
            <a:r>
              <a:rPr lang="en-US" sz="1400" b="1" dirty="0"/>
              <a:t>Philosophy</a:t>
            </a:r>
            <a:r>
              <a:rPr lang="en-US" sz="1400" dirty="0"/>
              <a:t>. </a:t>
            </a:r>
            <a:br>
              <a:rPr lang="en-US" sz="1400" dirty="0"/>
            </a:br>
            <a:r>
              <a:rPr lang="en-US" sz="1400" dirty="0"/>
              <a:t>$750 for travel to </a:t>
            </a:r>
            <a:r>
              <a:rPr lang="en-US" sz="1400" i="1" dirty="0"/>
              <a:t>University of Alabama</a:t>
            </a:r>
            <a:r>
              <a:rPr lang="en-US" sz="1400" dirty="0"/>
              <a:t> to explore forming regional working group on truth &amp; related philosophical issues</a:t>
            </a:r>
            <a:r>
              <a:rPr lang="en-US" sz="1400" dirty="0" smtClean="0"/>
              <a:t>.</a:t>
            </a:r>
            <a:br>
              <a:rPr lang="en-US" sz="1400" dirty="0" smtClean="0"/>
            </a:br>
            <a:endParaRPr lang="en-US" sz="1400" dirty="0"/>
          </a:p>
          <a:p>
            <a:pPr>
              <a:buClr>
                <a:srgbClr val="660066"/>
              </a:buClr>
            </a:pPr>
            <a:r>
              <a:rPr lang="en-US" sz="1400" b="1" dirty="0">
                <a:solidFill>
                  <a:srgbClr val="660066"/>
                </a:solidFill>
              </a:rPr>
              <a:t>Susan </a:t>
            </a:r>
            <a:r>
              <a:rPr lang="en-US" sz="1400" b="1" dirty="0" err="1">
                <a:solidFill>
                  <a:srgbClr val="660066"/>
                </a:solidFill>
              </a:rPr>
              <a:t>Loveall</a:t>
            </a:r>
            <a:r>
              <a:rPr lang="en-US" sz="1400" b="1" dirty="0">
                <a:solidFill>
                  <a:srgbClr val="660066"/>
                </a:solidFill>
              </a:rPr>
              <a:t>-Hague</a:t>
            </a:r>
            <a:r>
              <a:rPr lang="en-US" sz="1400" dirty="0"/>
              <a:t>, Assist. Prof. of </a:t>
            </a:r>
            <a:r>
              <a:rPr lang="en-US" sz="1400" b="1" dirty="0"/>
              <a:t>Communications Sciences &amp; Disorders</a:t>
            </a:r>
            <a:r>
              <a:rPr lang="en-US" sz="1400" dirty="0"/>
              <a:t>. </a:t>
            </a:r>
            <a:br>
              <a:rPr lang="en-US" sz="1400" dirty="0"/>
            </a:br>
            <a:r>
              <a:rPr lang="en-US" sz="1400" dirty="0"/>
              <a:t>$1,900 for travel to </a:t>
            </a:r>
            <a:r>
              <a:rPr lang="en-US" sz="1400" i="1" dirty="0"/>
              <a:t>Univ. of Alabama </a:t>
            </a:r>
            <a:r>
              <a:rPr lang="en-US" sz="1400" dirty="0"/>
              <a:t>to collaborate on examining strengths and weaknesses of reading skills in individuals w/ Down Syndrome</a:t>
            </a:r>
            <a:r>
              <a:rPr lang="en-US" sz="1400" dirty="0" smtClean="0"/>
              <a:t>.</a:t>
            </a:r>
            <a:br>
              <a:rPr lang="en-US" sz="1400" dirty="0" smtClean="0"/>
            </a:br>
            <a:endParaRPr lang="en-US" sz="1400" dirty="0"/>
          </a:p>
          <a:p>
            <a:pPr>
              <a:buClr>
                <a:srgbClr val="660066"/>
              </a:buClr>
            </a:pPr>
            <a:r>
              <a:rPr lang="en-US" sz="1400" b="1" dirty="0">
                <a:solidFill>
                  <a:srgbClr val="660066"/>
                </a:solidFill>
              </a:rPr>
              <a:t>Katherine Dooley</a:t>
            </a:r>
            <a:r>
              <a:rPr lang="en-US" sz="1400" dirty="0"/>
              <a:t>, Assistant Prof. of </a:t>
            </a:r>
            <a:r>
              <a:rPr lang="en-US" sz="1400" b="1" dirty="0"/>
              <a:t>Physics &amp; Astronomy</a:t>
            </a:r>
            <a:r>
              <a:rPr lang="en-US" sz="1400" dirty="0"/>
              <a:t>. </a:t>
            </a:r>
            <a:br>
              <a:rPr lang="en-US" sz="1400" dirty="0"/>
            </a:br>
            <a:r>
              <a:rPr lang="en-US" sz="1400" dirty="0"/>
              <a:t>$1700 for travel to </a:t>
            </a:r>
            <a:r>
              <a:rPr lang="en-US" sz="1400" i="1" dirty="0"/>
              <a:t>LSU</a:t>
            </a:r>
            <a:r>
              <a:rPr lang="en-US" sz="1400" dirty="0"/>
              <a:t> to collaborate on gravitational wave detection projects. </a:t>
            </a:r>
            <a:r>
              <a:rPr lang="en-US" sz="1400" dirty="0" smtClean="0"/>
              <a:t/>
            </a:r>
            <a:br>
              <a:rPr lang="en-US" sz="1400" dirty="0" smtClean="0"/>
            </a:br>
            <a:endParaRPr lang="en-US" sz="1400" b="1" dirty="0">
              <a:solidFill>
                <a:schemeClr val="accent1">
                  <a:lumMod val="75000"/>
                </a:schemeClr>
              </a:solidFill>
            </a:endParaRPr>
          </a:p>
          <a:p>
            <a:pPr>
              <a:buClr>
                <a:schemeClr val="accent2"/>
              </a:buClr>
            </a:pPr>
            <a:endParaRPr lang="en-US" sz="1400" dirty="0"/>
          </a:p>
        </p:txBody>
      </p:sp>
      <p:sp>
        <p:nvSpPr>
          <p:cNvPr id="2" name="Rectangle 1"/>
          <p:cNvSpPr/>
          <p:nvPr/>
        </p:nvSpPr>
        <p:spPr>
          <a:xfrm>
            <a:off x="4942417" y="592667"/>
            <a:ext cx="3937001" cy="5539977"/>
          </a:xfrm>
          <a:prstGeom prst="rect">
            <a:avLst/>
          </a:prstGeom>
        </p:spPr>
        <p:txBody>
          <a:bodyPr wrap="square">
            <a:spAutoFit/>
          </a:bodyPr>
          <a:lstStyle/>
          <a:p>
            <a:pPr>
              <a:buClr>
                <a:srgbClr val="660066"/>
              </a:buClr>
            </a:pPr>
            <a:r>
              <a:rPr lang="en-US" sz="1400" b="1" dirty="0">
                <a:solidFill>
                  <a:srgbClr val="660066"/>
                </a:solidFill>
              </a:rPr>
              <a:t>Micah </a:t>
            </a:r>
            <a:r>
              <a:rPr lang="en-US" sz="1400" b="1" dirty="0" err="1">
                <a:solidFill>
                  <a:srgbClr val="660066"/>
                </a:solidFill>
              </a:rPr>
              <a:t>Milinovich</a:t>
            </a:r>
            <a:r>
              <a:rPr lang="en-US" sz="1400" dirty="0"/>
              <a:t>, Associate Professor of </a:t>
            </a:r>
            <a:r>
              <a:rPr lang="en-US" sz="1400" b="1" dirty="0"/>
              <a:t>Mathematics</a:t>
            </a:r>
            <a:r>
              <a:rPr lang="en-US" sz="1400" dirty="0"/>
              <a:t>. </a:t>
            </a:r>
            <a:br>
              <a:rPr lang="en-US" sz="1400" dirty="0"/>
            </a:br>
            <a:r>
              <a:rPr lang="en-US" sz="1400" dirty="0"/>
              <a:t>$1,400 for travel to </a:t>
            </a:r>
            <a:r>
              <a:rPr lang="en-US" sz="1400" i="1" dirty="0"/>
              <a:t>University of Missouri </a:t>
            </a:r>
            <a:r>
              <a:rPr lang="en-US" sz="1400" dirty="0"/>
              <a:t>to continue collaborative research concerning the distribution of the zeros of the Riemann zeta function.</a:t>
            </a:r>
            <a:br>
              <a:rPr lang="en-US" sz="1400" dirty="0"/>
            </a:br>
            <a:endParaRPr lang="en-US" sz="1400" dirty="0"/>
          </a:p>
          <a:p>
            <a:pPr>
              <a:buClr>
                <a:srgbClr val="660066"/>
              </a:buClr>
            </a:pPr>
            <a:r>
              <a:rPr lang="en-US" sz="1400" b="1" dirty="0">
                <a:solidFill>
                  <a:srgbClr val="660066"/>
                </a:solidFill>
              </a:rPr>
              <a:t>Adam Estes</a:t>
            </a:r>
            <a:r>
              <a:rPr lang="en-US" sz="1400" dirty="0"/>
              <a:t>, Assistant Professor of </a:t>
            </a:r>
            <a:r>
              <a:rPr lang="en-US" sz="1400" b="1" dirty="0"/>
              <a:t>Music</a:t>
            </a:r>
            <a:r>
              <a:rPr lang="en-US" sz="1400" dirty="0"/>
              <a:t>. </a:t>
            </a:r>
            <a:br>
              <a:rPr lang="en-US" sz="1400" dirty="0"/>
            </a:br>
            <a:r>
              <a:rPr lang="en-US" sz="1400" dirty="0"/>
              <a:t>$800 for travel to </a:t>
            </a:r>
            <a:r>
              <a:rPr lang="en-US" sz="1400" i="1" dirty="0"/>
              <a:t>University of Georgia </a:t>
            </a:r>
            <a:r>
              <a:rPr lang="en-US" sz="1400" dirty="0"/>
              <a:t>to participate in an SEC Saxophone Summit, teach a master class, and give a collaborative musical performance with </a:t>
            </a:r>
            <a:r>
              <a:rPr lang="en-US" sz="1400" i="1" dirty="0"/>
              <a:t>UGA</a:t>
            </a:r>
            <a:r>
              <a:rPr lang="en-US" sz="1400" dirty="0"/>
              <a:t>  students.</a:t>
            </a:r>
            <a:br>
              <a:rPr lang="en-US" sz="1400" dirty="0"/>
            </a:br>
            <a:endParaRPr lang="en-US" sz="1400" dirty="0"/>
          </a:p>
          <a:p>
            <a:pPr>
              <a:buClr>
                <a:srgbClr val="660066"/>
              </a:buClr>
            </a:pPr>
            <a:r>
              <a:rPr lang="en-US" sz="1400" b="1" dirty="0">
                <a:solidFill>
                  <a:srgbClr val="660066"/>
                </a:solidFill>
              </a:rPr>
              <a:t>Samuel </a:t>
            </a:r>
            <a:r>
              <a:rPr lang="en-US" sz="1400" b="1" dirty="0" err="1">
                <a:solidFill>
                  <a:srgbClr val="660066"/>
                </a:solidFill>
              </a:rPr>
              <a:t>Lisi</a:t>
            </a:r>
            <a:r>
              <a:rPr lang="en-US" sz="1400" dirty="0"/>
              <a:t>, Assistant Professor of </a:t>
            </a:r>
            <a:r>
              <a:rPr lang="en-US" sz="1400" b="1" dirty="0"/>
              <a:t>Mathematics</a:t>
            </a:r>
            <a:r>
              <a:rPr lang="en-US" sz="1400" dirty="0"/>
              <a:t>. </a:t>
            </a:r>
            <a:br>
              <a:rPr lang="en-US" sz="1400" dirty="0"/>
            </a:br>
            <a:r>
              <a:rPr lang="en-US" sz="1400" dirty="0"/>
              <a:t>$1750 for travel to the </a:t>
            </a:r>
            <a:r>
              <a:rPr lang="en-US" sz="1400" i="1" dirty="0"/>
              <a:t>Univ. of Arkansa</a:t>
            </a:r>
            <a:r>
              <a:rPr lang="en-US" sz="1400" dirty="0"/>
              <a:t>s to collaborate with co-author on a book project, speak at dept. seminar, and meet w/ graduate students.</a:t>
            </a:r>
            <a:br>
              <a:rPr lang="en-US" sz="1400" dirty="0"/>
            </a:br>
            <a:endParaRPr lang="en-US" sz="1400" dirty="0"/>
          </a:p>
          <a:p>
            <a:pPr>
              <a:buClr>
                <a:srgbClr val="660066"/>
              </a:buClr>
            </a:pPr>
            <a:r>
              <a:rPr lang="en-US" sz="1400" b="1" dirty="0">
                <a:solidFill>
                  <a:srgbClr val="660066"/>
                </a:solidFill>
              </a:rPr>
              <a:t>Eric Lambert</a:t>
            </a:r>
            <a:r>
              <a:rPr lang="en-US" sz="1400" dirty="0"/>
              <a:t>, Chair/Professor and Associate Professor, of </a:t>
            </a:r>
            <a:r>
              <a:rPr lang="en-US" sz="1400" b="1" dirty="0"/>
              <a:t>Legal Studies</a:t>
            </a:r>
            <a:r>
              <a:rPr lang="en-US" sz="1400" dirty="0"/>
              <a:t>, with </a:t>
            </a:r>
            <a:r>
              <a:rPr lang="en-US" sz="1400" b="1" dirty="0">
                <a:solidFill>
                  <a:srgbClr val="660066"/>
                </a:solidFill>
              </a:rPr>
              <a:t>Linda </a:t>
            </a:r>
            <a:r>
              <a:rPr lang="en-US" sz="1400" b="1" dirty="0" err="1">
                <a:solidFill>
                  <a:srgbClr val="660066"/>
                </a:solidFill>
              </a:rPr>
              <a:t>Keena</a:t>
            </a:r>
            <a:r>
              <a:rPr lang="en-US" sz="1400" dirty="0"/>
              <a:t>, Associate Professor </a:t>
            </a:r>
            <a:r>
              <a:rPr lang="en-US" sz="1400" b="1" dirty="0"/>
              <a:t>of Criminal Justice</a:t>
            </a:r>
            <a:r>
              <a:rPr lang="en-US" sz="1400" dirty="0"/>
              <a:t>. $600 for travel to </a:t>
            </a:r>
            <a:r>
              <a:rPr lang="en-US" sz="1400" i="1" dirty="0"/>
              <a:t>Mississippi State University </a:t>
            </a:r>
            <a:r>
              <a:rPr lang="en-US" sz="1400" dirty="0"/>
              <a:t>to collaborate on scholarly publications and grant proposals aimed at enhancing MS prisoner rehabilitation and reintegration programs</a:t>
            </a:r>
            <a:r>
              <a:rPr lang="en-US" dirty="0"/>
              <a:t>.</a:t>
            </a:r>
          </a:p>
        </p:txBody>
      </p:sp>
    </p:spTree>
    <p:extLst>
      <p:ext uri="{BB962C8B-B14F-4D97-AF65-F5344CB8AC3E}">
        <p14:creationId xmlns:p14="http://schemas.microsoft.com/office/powerpoint/2010/main" val="377640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smtClean="0">
                <a:solidFill>
                  <a:srgbClr val="3ADB0C"/>
                </a:solidFill>
              </a:rPr>
              <a:t>ORSP-IG: Investment Grants</a:t>
            </a:r>
            <a:endParaRPr lang="en-US" sz="2800" b="0" dirty="0">
              <a:solidFill>
                <a:srgbClr val="3ADB0C"/>
              </a:solidFill>
            </a:endParaRPr>
          </a:p>
        </p:txBody>
      </p:sp>
      <p:sp>
        <p:nvSpPr>
          <p:cNvPr id="4" name="Rectangle 3"/>
          <p:cNvSpPr/>
          <p:nvPr/>
        </p:nvSpPr>
        <p:spPr>
          <a:xfrm>
            <a:off x="595138" y="1297038"/>
            <a:ext cx="8453612" cy="4893647"/>
          </a:xfrm>
          <a:prstGeom prst="rect">
            <a:avLst/>
          </a:prstGeom>
        </p:spPr>
        <p:txBody>
          <a:bodyPr wrap="square">
            <a:spAutoFit/>
          </a:bodyPr>
          <a:lstStyle/>
          <a:p>
            <a:r>
              <a:rPr lang="en-US" sz="2400" dirty="0" smtClean="0"/>
              <a:t>Pilot program stimulate </a:t>
            </a:r>
            <a:r>
              <a:rPr lang="en-US" sz="2400" dirty="0"/>
              <a:t>sustainable, competitive research and scholarship by: </a:t>
            </a:r>
          </a:p>
          <a:p>
            <a:endParaRPr lang="en-US" sz="2400" dirty="0"/>
          </a:p>
          <a:p>
            <a:pPr marL="342900" lvl="0" indent="-342900">
              <a:buFont typeface="Arial"/>
              <a:buChar char="•"/>
            </a:pPr>
            <a:r>
              <a:rPr lang="en-US" sz="2400" dirty="0"/>
              <a:t>facilitating preliminary data collection </a:t>
            </a:r>
            <a:r>
              <a:rPr lang="en-US" sz="2400" dirty="0" smtClean="0"/>
              <a:t>for funding </a:t>
            </a:r>
            <a:r>
              <a:rPr lang="en-US" sz="2400" dirty="0"/>
              <a:t>applications </a:t>
            </a:r>
          </a:p>
          <a:p>
            <a:pPr marL="342900" lvl="0" indent="-342900">
              <a:buFont typeface="Arial"/>
              <a:buChar char="•"/>
            </a:pPr>
            <a:r>
              <a:rPr lang="en-US" sz="2400" dirty="0"/>
              <a:t>improving </a:t>
            </a:r>
            <a:r>
              <a:rPr lang="en-US" sz="2400" dirty="0" err="1" smtClean="0"/>
              <a:t>grantsmanship</a:t>
            </a:r>
            <a:r>
              <a:rPr lang="en-US" sz="2400" dirty="0" smtClean="0"/>
              <a:t>/increasing </a:t>
            </a:r>
            <a:r>
              <a:rPr lang="en-US" sz="2400" dirty="0"/>
              <a:t>competitiveness for </a:t>
            </a:r>
            <a:r>
              <a:rPr lang="en-US" sz="2400" dirty="0" smtClean="0"/>
              <a:t>grants</a:t>
            </a:r>
            <a:endParaRPr lang="en-US" sz="2400" dirty="0"/>
          </a:p>
          <a:p>
            <a:pPr marL="342900" lvl="0" indent="-342900">
              <a:buFont typeface="Arial"/>
              <a:buChar char="•"/>
            </a:pPr>
            <a:r>
              <a:rPr lang="en-US" sz="2400" dirty="0"/>
              <a:t>facilitating collaborations among diverse scholar/researchers </a:t>
            </a:r>
          </a:p>
          <a:p>
            <a:pPr marL="342900" lvl="0" indent="-342900">
              <a:buFont typeface="Arial"/>
              <a:buChar char="•"/>
            </a:pPr>
            <a:r>
              <a:rPr lang="en-US" sz="2400" dirty="0"/>
              <a:t>providing opportunities to mentor/supervise students in research—especially undergraduates and all students from underrepresented groups</a:t>
            </a:r>
          </a:p>
          <a:p>
            <a:pPr marL="342900" lvl="0" indent="-342900">
              <a:buFont typeface="Arial"/>
              <a:buChar char="•"/>
            </a:pPr>
            <a:r>
              <a:rPr lang="en-US" sz="2400" dirty="0"/>
              <a:t>promoting scholarly activities aligning with UM strategic goals and initiatives</a:t>
            </a:r>
          </a:p>
          <a:p>
            <a:pPr marL="342900" indent="-342900">
              <a:buFont typeface="Arial"/>
              <a:buChar char="•"/>
            </a:pPr>
            <a:r>
              <a:rPr lang="en-US" sz="2400" dirty="0"/>
              <a:t>supporting activities that lead to the advancement of UM faculty/researchers </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662911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a:solidFill>
                  <a:srgbClr val="3ADB0C"/>
                </a:solidFill>
              </a:rPr>
              <a:t>ORSP-IG: Inspired by UM2020 Strategic Plan</a:t>
            </a:r>
          </a:p>
        </p:txBody>
      </p:sp>
      <p:sp>
        <p:nvSpPr>
          <p:cNvPr id="4" name="Rectangle 3"/>
          <p:cNvSpPr/>
          <p:nvPr/>
        </p:nvSpPr>
        <p:spPr>
          <a:xfrm>
            <a:off x="595138" y="1297038"/>
            <a:ext cx="8453612" cy="4524315"/>
          </a:xfrm>
          <a:prstGeom prst="rect">
            <a:avLst/>
          </a:prstGeom>
        </p:spPr>
        <p:txBody>
          <a:bodyPr wrap="square">
            <a:spAutoFit/>
          </a:bodyPr>
          <a:lstStyle/>
          <a:p>
            <a:r>
              <a:rPr lang="en-US" sz="2400" dirty="0" smtClean="0"/>
              <a:t>In UM2020 Strategic Plan, UM committed to:</a:t>
            </a:r>
            <a:br>
              <a:rPr lang="en-US" sz="2400" dirty="0" smtClean="0"/>
            </a:br>
            <a:endParaRPr lang="en-US" sz="2400" dirty="0"/>
          </a:p>
          <a:p>
            <a:pPr marL="342900" lvl="0" indent="-342900">
              <a:buFont typeface="Arial"/>
              <a:buChar char="•"/>
            </a:pPr>
            <a:r>
              <a:rPr lang="en-US" sz="2400" dirty="0" smtClean="0"/>
              <a:t>“stimulate interdisciplinary study and research”</a:t>
            </a:r>
            <a:endParaRPr lang="en-US" sz="2400" dirty="0"/>
          </a:p>
          <a:p>
            <a:pPr marL="342900" lvl="0" indent="-342900">
              <a:buFont typeface="Arial"/>
              <a:buChar char="•"/>
            </a:pPr>
            <a:r>
              <a:rPr lang="en-US" sz="2400" dirty="0" smtClean="0"/>
              <a:t>“increase support for graduate students in a variety of ways”</a:t>
            </a:r>
            <a:endParaRPr lang="en-US" sz="2400" dirty="0"/>
          </a:p>
          <a:p>
            <a:pPr marL="342900" lvl="0" indent="-342900">
              <a:buFont typeface="Arial"/>
              <a:buChar char="•"/>
            </a:pPr>
            <a:r>
              <a:rPr lang="en-US" sz="2400" dirty="0" smtClean="0"/>
              <a:t>“increase individual and collaborative research, scholarship, and innovation”</a:t>
            </a:r>
            <a:endParaRPr lang="en-US" sz="2400" dirty="0"/>
          </a:p>
          <a:p>
            <a:pPr marL="342900" lvl="0" indent="-342900">
              <a:buFont typeface="Arial"/>
              <a:buChar char="•"/>
            </a:pPr>
            <a:r>
              <a:rPr lang="en-US" sz="2400" dirty="0" smtClean="0"/>
              <a:t>“devise strategies to increase success in garnering competitive grants”</a:t>
            </a:r>
            <a:endParaRPr lang="en-US" sz="2400" dirty="0"/>
          </a:p>
          <a:p>
            <a:pPr marL="342900" lvl="0" indent="-342900">
              <a:buFont typeface="Arial"/>
              <a:buChar char="•"/>
            </a:pPr>
            <a:r>
              <a:rPr lang="en-US" sz="2400" dirty="0" smtClean="0"/>
              <a:t>“engage in a disciplined investment strategy supporting research/scholarship”</a:t>
            </a:r>
            <a:endParaRPr lang="en-US" sz="2400" dirty="0"/>
          </a:p>
          <a:p>
            <a:pPr marL="342900" indent="-342900">
              <a:buFont typeface="Arial"/>
              <a:buChar char="•"/>
            </a:pPr>
            <a:r>
              <a:rPr lang="en-US" sz="2400" dirty="0" smtClean="0"/>
              <a:t>“strengthen the rigor and impact of … internal grants aimed at increasing individual productivity and programmatic growth”</a:t>
            </a:r>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827971" y="5911334"/>
            <a:ext cx="3762568" cy="461665"/>
          </a:xfrm>
          <a:prstGeom prst="rect">
            <a:avLst/>
          </a:prstGeom>
        </p:spPr>
        <p:txBody>
          <a:bodyPr wrap="none">
            <a:spAutoFit/>
          </a:bodyPr>
          <a:lstStyle/>
          <a:p>
            <a:r>
              <a:rPr lang="en-US" sz="2400" dirty="0">
                <a:hlinkClick r:id="rId2"/>
              </a:rPr>
              <a:t>http://um2020.olemiss.edu</a:t>
            </a:r>
            <a:r>
              <a:rPr lang="en-US" sz="2400" dirty="0" smtClean="0">
                <a:hlinkClick r:id="rId2"/>
              </a:rPr>
              <a:t>/</a:t>
            </a:r>
            <a:r>
              <a:rPr lang="en-US" sz="2400" dirty="0" smtClean="0"/>
              <a:t> </a:t>
            </a:r>
            <a:endParaRPr lang="en-US" sz="2400" dirty="0"/>
          </a:p>
        </p:txBody>
      </p:sp>
    </p:spTree>
    <p:extLst>
      <p:ext uri="{BB962C8B-B14F-4D97-AF65-F5344CB8AC3E}">
        <p14:creationId xmlns:p14="http://schemas.microsoft.com/office/powerpoint/2010/main" val="344790941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a:solidFill>
                  <a:srgbClr val="3ADB0C"/>
                </a:solidFill>
              </a:rPr>
              <a:t>ORSP-IG: Review Criteria (previous rounds)</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827971" y="1420336"/>
            <a:ext cx="7437733" cy="923330"/>
          </a:xfrm>
          <a:prstGeom prst="rect">
            <a:avLst/>
          </a:prstGeom>
        </p:spPr>
        <p:txBody>
          <a:bodyPr wrap="square">
            <a:spAutoFit/>
          </a:bodyPr>
          <a:lstStyle/>
          <a:p>
            <a:r>
              <a:rPr lang="en-US" b="1" dirty="0"/>
              <a:t>Intellectual Merit (20%):  </a:t>
            </a:r>
            <a:r>
              <a:rPr lang="en-US" dirty="0"/>
              <a:t>The proposal appears to demonstrate potential to build upon and advance established knowledge—expressed in a way that educated lay readers can understand the project at a high level.</a:t>
            </a:r>
          </a:p>
        </p:txBody>
      </p:sp>
      <p:sp>
        <p:nvSpPr>
          <p:cNvPr id="7" name="Rectangle 6"/>
          <p:cNvSpPr/>
          <p:nvPr/>
        </p:nvSpPr>
        <p:spPr>
          <a:xfrm>
            <a:off x="827971" y="2540568"/>
            <a:ext cx="7437734" cy="2031325"/>
          </a:xfrm>
          <a:prstGeom prst="rect">
            <a:avLst/>
          </a:prstGeom>
        </p:spPr>
        <p:txBody>
          <a:bodyPr wrap="square">
            <a:spAutoFit/>
          </a:bodyPr>
          <a:lstStyle/>
          <a:p>
            <a:r>
              <a:rPr lang="en-US" b="1" dirty="0"/>
              <a:t>Soundness of Plan and Reasonableness of Request (20%):</a:t>
            </a:r>
            <a:r>
              <a:rPr lang="en-US" dirty="0"/>
              <a:t>  Does the project seem doable with available resources (personnel, time, equipment, money)? Is there a realistic timeline? Is the budget sufficient but not excessive to achieve the stated objectives? Is it clear what the funds are being spent for and why? Will funds enable activities not possible without this grant? Is the request reasonable given other resources that should reasonably be expected to be available to the proposer/team?</a:t>
            </a:r>
          </a:p>
        </p:txBody>
      </p:sp>
    </p:spTree>
    <p:extLst>
      <p:ext uri="{BB962C8B-B14F-4D97-AF65-F5344CB8AC3E}">
        <p14:creationId xmlns:p14="http://schemas.microsoft.com/office/powerpoint/2010/main" val="411295400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a:solidFill>
                  <a:srgbClr val="3ADB0C"/>
                </a:solidFill>
              </a:rPr>
              <a:t>ORSP-IG: Review Criteria (previous rounds)</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788868" y="1536664"/>
            <a:ext cx="7476837" cy="5047536"/>
          </a:xfrm>
          <a:prstGeom prst="rect">
            <a:avLst/>
          </a:prstGeom>
        </p:spPr>
        <p:txBody>
          <a:bodyPr wrap="square">
            <a:spAutoFit/>
          </a:bodyPr>
          <a:lstStyle/>
          <a:p>
            <a:r>
              <a:rPr lang="en-US" b="1" dirty="0" err="1"/>
              <a:t>Grantsmanship</a:t>
            </a:r>
            <a:r>
              <a:rPr lang="en-US" b="1" dirty="0"/>
              <a:t> (10%):</a:t>
            </a:r>
            <a:r>
              <a:rPr lang="en-US" dirty="0"/>
              <a:t>  The clarity of the proposal in conveying the goals, objectives, activities, and outcomes. Is the proposal easy to read by educated lay readers? Is it professionally written? Well organized? </a:t>
            </a:r>
          </a:p>
          <a:p>
            <a:r>
              <a:rPr lang="en-US" dirty="0"/>
              <a:t> </a:t>
            </a:r>
          </a:p>
          <a:p>
            <a:r>
              <a:rPr lang="en-US" b="1" dirty="0"/>
              <a:t>State or National Impacts (10%):</a:t>
            </a:r>
            <a:r>
              <a:rPr lang="en-US" dirty="0"/>
              <a:t>  Do proposed activities align with and advance high priorities of U.S. national interest and documented goals and initiatives of the State of Mississippi, including the MS Science and Technology Plan, Blueprint Mississippi, the MS Development Authority, the MS Energy Institute, and/or MDA target industries? </a:t>
            </a:r>
            <a:endParaRPr lang="en-US" dirty="0" smtClean="0"/>
          </a:p>
          <a:p>
            <a:endParaRPr lang="en-US" dirty="0"/>
          </a:p>
          <a:p>
            <a:r>
              <a:rPr lang="en-US" dirty="0"/>
              <a:t>The Mississippi Science &amp; Technology Plan: </a:t>
            </a:r>
            <a:r>
              <a:rPr lang="en-US" dirty="0" smtClean="0"/>
              <a:t/>
            </a:r>
            <a:br>
              <a:rPr lang="en-US" dirty="0" smtClean="0"/>
            </a:br>
            <a:r>
              <a:rPr lang="en-US" sz="1400" dirty="0" smtClean="0">
                <a:hlinkClick r:id="rId2"/>
              </a:rPr>
              <a:t>http</a:t>
            </a:r>
            <a:r>
              <a:rPr lang="en-US" sz="1400" dirty="0">
                <a:hlinkClick r:id="rId2"/>
              </a:rPr>
              <a:t>://research.olemiss.edu/</a:t>
            </a:r>
            <a:r>
              <a:rPr lang="en-US" sz="1400" dirty="0" smtClean="0">
                <a:hlinkClick r:id="rId2"/>
              </a:rPr>
              <a:t>MissScienceAndTechPlan</a:t>
            </a:r>
            <a:r>
              <a:rPr lang="en-US" sz="1400" dirty="0" smtClean="0"/>
              <a:t>   </a:t>
            </a:r>
          </a:p>
          <a:p>
            <a:endParaRPr lang="en-US" sz="1400" dirty="0"/>
          </a:p>
          <a:p>
            <a:r>
              <a:rPr lang="en-US" dirty="0"/>
              <a:t>Blueprint Mississippi: </a:t>
            </a:r>
            <a:r>
              <a:rPr lang="en-US" sz="1400" dirty="0">
                <a:hlinkClick r:id="rId3"/>
              </a:rPr>
              <a:t>http://www.msmec.com/blueprint-</a:t>
            </a:r>
            <a:r>
              <a:rPr lang="en-US" sz="1400" dirty="0" smtClean="0">
                <a:hlinkClick r:id="rId3"/>
              </a:rPr>
              <a:t>mississippi</a:t>
            </a:r>
            <a:r>
              <a:rPr lang="en-US" sz="1400" dirty="0" smtClean="0"/>
              <a:t> </a:t>
            </a:r>
          </a:p>
          <a:p>
            <a:endParaRPr lang="en-US" sz="1400" dirty="0"/>
          </a:p>
          <a:p>
            <a:r>
              <a:rPr lang="en-US" dirty="0"/>
              <a:t>The Mississippi Energy Institute: </a:t>
            </a:r>
            <a:r>
              <a:rPr lang="en-US" sz="1400" dirty="0">
                <a:hlinkClick r:id="rId4"/>
              </a:rPr>
              <a:t>http://</a:t>
            </a:r>
            <a:r>
              <a:rPr lang="en-US" sz="1400" dirty="0" smtClean="0">
                <a:hlinkClick r:id="rId4"/>
              </a:rPr>
              <a:t>www.mei.ms</a:t>
            </a:r>
            <a:r>
              <a:rPr lang="en-US" sz="1400" dirty="0" smtClean="0"/>
              <a:t> </a:t>
            </a:r>
          </a:p>
          <a:p>
            <a:endParaRPr lang="en-US" sz="1400" dirty="0"/>
          </a:p>
          <a:p>
            <a:r>
              <a:rPr lang="en-US" dirty="0"/>
              <a:t>Mississippi Development Authority Targets: </a:t>
            </a:r>
            <a:r>
              <a:rPr lang="en-US" dirty="0" smtClean="0"/>
              <a:t/>
            </a:r>
            <a:br>
              <a:rPr lang="en-US" dirty="0" smtClean="0"/>
            </a:br>
            <a:r>
              <a:rPr lang="en-US" sz="1400" dirty="0" smtClean="0">
                <a:hlinkClick r:id="rId5"/>
              </a:rPr>
              <a:t>http</a:t>
            </a:r>
            <a:r>
              <a:rPr lang="en-US" sz="1400" dirty="0">
                <a:hlinkClick r:id="rId5"/>
              </a:rPr>
              <a:t>://www.mississippi.org/locate-here/target-industries</a:t>
            </a:r>
            <a:r>
              <a:rPr lang="en-US" sz="1400" dirty="0" smtClean="0">
                <a:hlinkClick r:id="rId5"/>
              </a:rPr>
              <a:t>/</a:t>
            </a:r>
            <a:r>
              <a:rPr lang="en-US" sz="1400" dirty="0" smtClean="0"/>
              <a:t>  </a:t>
            </a:r>
            <a:endParaRPr lang="en-US" sz="1400" dirty="0"/>
          </a:p>
        </p:txBody>
      </p:sp>
    </p:spTree>
    <p:extLst>
      <p:ext uri="{BB962C8B-B14F-4D97-AF65-F5344CB8AC3E}">
        <p14:creationId xmlns:p14="http://schemas.microsoft.com/office/powerpoint/2010/main" val="2333716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smtClean="0">
                <a:solidFill>
                  <a:schemeClr val="tx2">
                    <a:lumMod val="60000"/>
                    <a:lumOff val="40000"/>
                  </a:schemeClr>
                </a:solidFill>
              </a:rPr>
              <a:t>ORSP Faculty Travel Grants Program: Purpose</a:t>
            </a:r>
            <a:endParaRPr lang="en-US" sz="2800" b="0" dirty="0">
              <a:solidFill>
                <a:schemeClr val="tx2">
                  <a:lumMod val="60000"/>
                  <a:lumOff val="40000"/>
                </a:schemeClr>
              </a:solidFill>
            </a:endParaRPr>
          </a:p>
        </p:txBody>
      </p:sp>
      <p:sp>
        <p:nvSpPr>
          <p:cNvPr id="4" name="Rectangle 3"/>
          <p:cNvSpPr/>
          <p:nvPr/>
        </p:nvSpPr>
        <p:spPr>
          <a:xfrm>
            <a:off x="827972" y="1297038"/>
            <a:ext cx="7935028" cy="615553"/>
          </a:xfrm>
          <a:prstGeom prst="rect">
            <a:avLst/>
          </a:prstGeom>
        </p:spPr>
        <p:txBody>
          <a:bodyPr wrap="square">
            <a:spAutoFit/>
          </a:bodyPr>
          <a:lstStyle/>
          <a:p>
            <a:pPr>
              <a:lnSpc>
                <a:spcPct val="150000"/>
              </a:lnSpc>
            </a:pPr>
            <a:r>
              <a:rPr lang="en-US" sz="2400" dirty="0" smtClean="0">
                <a:hlinkClick r:id="rId2"/>
              </a:rPr>
              <a:t>http</a:t>
            </a:r>
            <a:r>
              <a:rPr lang="en-US" sz="2400" dirty="0">
                <a:hlinkClick r:id="rId2"/>
              </a:rPr>
              <a:t>://research.olemiss.edu/resources/faculty-</a:t>
            </a:r>
            <a:r>
              <a:rPr lang="en-US" sz="2400" dirty="0" smtClean="0">
                <a:hlinkClick r:id="rId2"/>
              </a:rPr>
              <a:t>travel</a:t>
            </a:r>
            <a:r>
              <a:rPr lang="en-US" sz="2400" dirty="0" smtClean="0"/>
              <a:t> </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stretch>
            <a:fillRect/>
          </a:stretch>
        </p:blipFill>
        <p:spPr>
          <a:xfrm>
            <a:off x="0" y="364101"/>
            <a:ext cx="9144000" cy="6021470"/>
          </a:xfrm>
          <a:prstGeom prst="rect">
            <a:avLst/>
          </a:prstGeom>
        </p:spPr>
      </p:pic>
    </p:spTree>
    <p:extLst>
      <p:ext uri="{BB962C8B-B14F-4D97-AF65-F5344CB8AC3E}">
        <p14:creationId xmlns:p14="http://schemas.microsoft.com/office/powerpoint/2010/main" val="179358828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a:solidFill>
                  <a:srgbClr val="3ADB0C"/>
                </a:solidFill>
              </a:rPr>
              <a:t>ORSP-IG: Review Criteria (previous rounds)</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827971" y="1467116"/>
            <a:ext cx="7793182" cy="2031325"/>
          </a:xfrm>
          <a:prstGeom prst="rect">
            <a:avLst/>
          </a:prstGeom>
        </p:spPr>
        <p:txBody>
          <a:bodyPr wrap="square">
            <a:spAutoFit/>
          </a:bodyPr>
          <a:lstStyle/>
          <a:p>
            <a:r>
              <a:rPr lang="en-US" b="1" dirty="0"/>
              <a:t>Institutional Impacts (20%):</a:t>
            </a:r>
            <a:r>
              <a:rPr lang="en-US" dirty="0"/>
              <a:t>  Will proposed activities demonstrably advance institutional goals, including those in the UM2020 Strategic Plan or the Extended Sensitivity and Respect Committee recommendations? (</a:t>
            </a:r>
            <a:r>
              <a:rPr lang="en-US" i="1" dirty="0"/>
              <a:t>e.g., create a culture of research excellence related to race; increase the role of graduate students in research and innovation; increase collaborative research, scholarship, &amp; innovation; increase success in garnering competitive grants; stimulate undergraduate research</a:t>
            </a:r>
            <a:r>
              <a:rPr lang="en-US" i="1" dirty="0" smtClean="0"/>
              <a:t>)</a:t>
            </a:r>
            <a:endParaRPr lang="en-US" dirty="0"/>
          </a:p>
        </p:txBody>
      </p:sp>
      <p:sp>
        <p:nvSpPr>
          <p:cNvPr id="9" name="Rectangle 8"/>
          <p:cNvSpPr/>
          <p:nvPr/>
        </p:nvSpPr>
        <p:spPr>
          <a:xfrm>
            <a:off x="727363" y="3625885"/>
            <a:ext cx="7342909" cy="2585323"/>
          </a:xfrm>
          <a:prstGeom prst="rect">
            <a:avLst/>
          </a:prstGeom>
        </p:spPr>
        <p:txBody>
          <a:bodyPr wrap="square">
            <a:spAutoFit/>
          </a:bodyPr>
          <a:lstStyle/>
          <a:p>
            <a:r>
              <a:rPr lang="en-US" b="1" dirty="0"/>
              <a:t>Development Impacts (10%): </a:t>
            </a:r>
            <a:r>
              <a:rPr lang="en-US" dirty="0"/>
              <a:t> The likelihood that this project will lead to a research program that will be self-sustaining (</a:t>
            </a:r>
            <a:r>
              <a:rPr lang="en-US" i="1" dirty="0"/>
              <a:t>e.g., competitive for external grants and contracts</a:t>
            </a:r>
            <a:r>
              <a:rPr lang="en-US" dirty="0"/>
              <a:t>) and/or that it will help the applicant achieve promotion.</a:t>
            </a:r>
          </a:p>
          <a:p>
            <a:r>
              <a:rPr lang="en-US" dirty="0"/>
              <a:t> </a:t>
            </a:r>
          </a:p>
          <a:p>
            <a:r>
              <a:rPr lang="en-US" b="1" dirty="0"/>
              <a:t>Measurable Objectives (10%): </a:t>
            </a:r>
            <a:r>
              <a:rPr lang="en-US" dirty="0"/>
              <a:t> The proposal establishes objectives and is likely to achieve outcomes that can be independently measured one year out and three years out. </a:t>
            </a:r>
            <a:r>
              <a:rPr lang="en-US" i="1" dirty="0"/>
              <a:t>(e.g., submit a proposal to sponsor that is recommended for funding, etc.)</a:t>
            </a:r>
            <a:r>
              <a:rPr lang="en-US" dirty="0"/>
              <a:t> </a:t>
            </a:r>
          </a:p>
        </p:txBody>
      </p:sp>
    </p:spTree>
    <p:extLst>
      <p:ext uri="{BB962C8B-B14F-4D97-AF65-F5344CB8AC3E}">
        <p14:creationId xmlns:p14="http://schemas.microsoft.com/office/powerpoint/2010/main" val="389487685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a:solidFill>
                  <a:srgbClr val="3ADB0C"/>
                </a:solidFill>
              </a:rPr>
              <a:t>ORSP-IG: Review Process</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952500" y="1448011"/>
            <a:ext cx="7016750" cy="4401205"/>
          </a:xfrm>
          <a:prstGeom prst="rect">
            <a:avLst/>
          </a:prstGeom>
        </p:spPr>
        <p:txBody>
          <a:bodyPr wrap="square">
            <a:spAutoFit/>
          </a:bodyPr>
          <a:lstStyle/>
          <a:p>
            <a:pPr marL="342900" indent="-342900">
              <a:buFont typeface="Arial"/>
              <a:buChar char="•"/>
            </a:pPr>
            <a:r>
              <a:rPr lang="en-US" sz="2000" dirty="0"/>
              <a:t>ORSP </a:t>
            </a:r>
            <a:r>
              <a:rPr lang="en-US" sz="2000" dirty="0" smtClean="0"/>
              <a:t>seeks </a:t>
            </a:r>
            <a:r>
              <a:rPr lang="en-US" sz="2000" dirty="0"/>
              <a:t>volunteers from the UM research community and beyond to read, score, and provide feedback on proposals according to </a:t>
            </a:r>
            <a:r>
              <a:rPr lang="en-US" sz="2000" dirty="0" smtClean="0"/>
              <a:t>established review criteria and </a:t>
            </a:r>
            <a:r>
              <a:rPr lang="en-US" sz="2000" dirty="0"/>
              <a:t>using a corresponding rubric provided by ORSP. </a:t>
            </a:r>
          </a:p>
          <a:p>
            <a:pPr marL="342900" indent="-342900">
              <a:buFont typeface="Arial"/>
              <a:buChar char="•"/>
            </a:pPr>
            <a:endParaRPr lang="en-US" sz="2000" dirty="0"/>
          </a:p>
          <a:p>
            <a:pPr marL="342900" indent="-342900">
              <a:buFont typeface="Arial"/>
              <a:buChar char="•"/>
            </a:pPr>
            <a:r>
              <a:rPr lang="en-US" sz="2000" dirty="0"/>
              <a:t>Depending on the # of volunteers, each proposal will be independently reviewed and scored by 3 to 5 individuals, most or all of whom will </a:t>
            </a:r>
            <a:r>
              <a:rPr lang="en-US" sz="2000" i="1" u="sng" dirty="0"/>
              <a:t>not</a:t>
            </a:r>
            <a:r>
              <a:rPr lang="en-US" sz="2000" dirty="0"/>
              <a:t> be experts in the discipline(s) of the proposing individual/team, but many of whom </a:t>
            </a:r>
            <a:r>
              <a:rPr lang="en-US" sz="2000" i="1" u="sng" dirty="0"/>
              <a:t>will be </a:t>
            </a:r>
            <a:r>
              <a:rPr lang="en-US" sz="2000" dirty="0"/>
              <a:t>experienced in writing competitive proposals. </a:t>
            </a:r>
          </a:p>
          <a:p>
            <a:pPr marL="342900" indent="-342900">
              <a:buFont typeface="Arial"/>
              <a:buChar char="•"/>
            </a:pPr>
            <a:endParaRPr lang="en-US" sz="2000" dirty="0"/>
          </a:p>
          <a:p>
            <a:pPr marL="342900" indent="-342900">
              <a:buFont typeface="Arial"/>
              <a:buChar char="•"/>
            </a:pPr>
            <a:r>
              <a:rPr lang="en-US" sz="2000" dirty="0"/>
              <a:t>ORSP will review/compile the scores/feedback, select the awardees from among the highest scoring proposals, and return the reviewers’ scores and feedback to all proposers</a:t>
            </a:r>
          </a:p>
        </p:txBody>
      </p:sp>
    </p:spTree>
    <p:extLst>
      <p:ext uri="{BB962C8B-B14F-4D97-AF65-F5344CB8AC3E}">
        <p14:creationId xmlns:p14="http://schemas.microsoft.com/office/powerpoint/2010/main" val="170446798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a:solidFill>
                  <a:srgbClr val="3ADB0C"/>
                </a:solidFill>
              </a:rPr>
              <a:t>ORSP-IG: Awards and Requirements</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827971" y="1467116"/>
            <a:ext cx="7793182" cy="2836674"/>
          </a:xfrm>
          <a:prstGeom prst="rect">
            <a:avLst/>
          </a:prstGeom>
        </p:spPr>
        <p:txBody>
          <a:bodyPr wrap="square">
            <a:spAutoFit/>
          </a:bodyPr>
          <a:lstStyle/>
          <a:p>
            <a:pPr marL="342900" indent="-342900">
              <a:lnSpc>
                <a:spcPct val="150000"/>
              </a:lnSpc>
              <a:buFont typeface="Arial"/>
              <a:buChar char="•"/>
            </a:pPr>
            <a:r>
              <a:rPr lang="en-US" sz="2000" dirty="0"/>
              <a:t>Awardees </a:t>
            </a:r>
            <a:r>
              <a:rPr lang="en-US" sz="2000" dirty="0" smtClean="0"/>
              <a:t>are required to sign an </a:t>
            </a:r>
            <a:r>
              <a:rPr lang="en-US" sz="2000" dirty="0"/>
              <a:t>award agreement with ORSP</a:t>
            </a:r>
          </a:p>
          <a:p>
            <a:pPr marL="342900" indent="-342900">
              <a:lnSpc>
                <a:spcPct val="150000"/>
              </a:lnSpc>
              <a:buFont typeface="Arial"/>
              <a:buChar char="•"/>
            </a:pPr>
            <a:r>
              <a:rPr lang="en-US" sz="2000" dirty="0"/>
              <a:t>Funds </a:t>
            </a:r>
            <a:r>
              <a:rPr lang="en-US" sz="2000" dirty="0" smtClean="0"/>
              <a:t>are </a:t>
            </a:r>
            <a:r>
              <a:rPr lang="en-US" sz="2000" dirty="0"/>
              <a:t>transferred to a new </a:t>
            </a:r>
            <a:r>
              <a:rPr lang="en-US" sz="2000" dirty="0" smtClean="0"/>
              <a:t>research account under the control of the PI</a:t>
            </a:r>
            <a:endParaRPr lang="en-US" sz="2000" dirty="0"/>
          </a:p>
          <a:p>
            <a:pPr marL="342900" indent="-342900">
              <a:lnSpc>
                <a:spcPct val="150000"/>
              </a:lnSpc>
              <a:buFont typeface="Arial"/>
              <a:buChar char="•"/>
            </a:pPr>
            <a:r>
              <a:rPr lang="en-US" sz="2000" dirty="0"/>
              <a:t>Awardees </a:t>
            </a:r>
            <a:r>
              <a:rPr lang="en-US" sz="2000" dirty="0" smtClean="0"/>
              <a:t>are asked </a:t>
            </a:r>
            <a:r>
              <a:rPr lang="en-US" sz="2000" dirty="0"/>
              <a:t>to submit an abstract for a poster or 3 minute lecture </a:t>
            </a:r>
            <a:r>
              <a:rPr lang="en-US" sz="2000" dirty="0" smtClean="0"/>
              <a:t>at the annual </a:t>
            </a:r>
            <a:r>
              <a:rPr lang="en-US" sz="2000" dirty="0"/>
              <a:t>UM/UMMC Research Day </a:t>
            </a:r>
          </a:p>
          <a:p>
            <a:pPr marL="342900" indent="-342900">
              <a:lnSpc>
                <a:spcPct val="150000"/>
              </a:lnSpc>
              <a:buFont typeface="Arial"/>
              <a:buChar char="•"/>
            </a:pPr>
            <a:r>
              <a:rPr lang="en-US" sz="2000" dirty="0"/>
              <a:t>Awardees </a:t>
            </a:r>
            <a:r>
              <a:rPr lang="en-US" sz="2000" dirty="0" smtClean="0"/>
              <a:t>must submit mid</a:t>
            </a:r>
            <a:r>
              <a:rPr lang="en-US" sz="2000" dirty="0"/>
              <a:t>-term and final reports to ORSP</a:t>
            </a:r>
          </a:p>
        </p:txBody>
      </p:sp>
    </p:spTree>
    <p:extLst>
      <p:ext uri="{BB962C8B-B14F-4D97-AF65-F5344CB8AC3E}">
        <p14:creationId xmlns:p14="http://schemas.microsoft.com/office/powerpoint/2010/main" val="121752064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066" y="364101"/>
            <a:ext cx="7437733" cy="736566"/>
          </a:xfrm>
        </p:spPr>
        <p:txBody>
          <a:bodyPr anchor="t">
            <a:normAutofit/>
          </a:bodyPr>
          <a:lstStyle/>
          <a:p>
            <a:pPr algn="l"/>
            <a:r>
              <a:rPr lang="en-US" sz="2800" b="0" dirty="0">
                <a:solidFill>
                  <a:srgbClr val="3ADB0C"/>
                </a:solidFill>
              </a:rPr>
              <a:t>ORSP-IG: Round 1 Awards</a:t>
            </a:r>
          </a:p>
        </p:txBody>
      </p:sp>
      <p:sp>
        <p:nvSpPr>
          <p:cNvPr id="4" name="Rectangle 3"/>
          <p:cNvSpPr/>
          <p:nvPr/>
        </p:nvSpPr>
        <p:spPr>
          <a:xfrm>
            <a:off x="116417" y="1111251"/>
            <a:ext cx="4572000" cy="6124752"/>
          </a:xfrm>
          <a:prstGeom prst="rect">
            <a:avLst/>
          </a:prstGeom>
        </p:spPr>
        <p:txBody>
          <a:bodyPr>
            <a:spAutoFit/>
          </a:bodyPr>
          <a:lstStyle/>
          <a:p>
            <a:endParaRPr lang="en-US" sz="1400" dirty="0"/>
          </a:p>
          <a:p>
            <a:r>
              <a:rPr lang="en-US" sz="1400" dirty="0"/>
              <a:t>“Collaborative Political Science Survey Research”</a:t>
            </a:r>
          </a:p>
          <a:p>
            <a:r>
              <a:rPr lang="en-US" sz="1400" dirty="0" err="1"/>
              <a:t>Conor</a:t>
            </a:r>
            <a:r>
              <a:rPr lang="en-US" sz="1400" dirty="0"/>
              <a:t> Dowling, assistant professor of political </a:t>
            </a:r>
            <a:r>
              <a:rPr lang="en-US" sz="1400" dirty="0" smtClean="0"/>
              <a:t>science</a:t>
            </a:r>
            <a:endParaRPr lang="en-US" sz="1400" dirty="0"/>
          </a:p>
          <a:p>
            <a:endParaRPr lang="en-US" sz="1400" dirty="0"/>
          </a:p>
          <a:p>
            <a:r>
              <a:rPr lang="en-US" sz="1400" dirty="0"/>
              <a:t>“Toward a better understanding of groundwater recharge in the Mississippi Delta in support of sustainable aquifer management”</a:t>
            </a:r>
          </a:p>
          <a:p>
            <a:r>
              <a:rPr lang="en-US" sz="1400" dirty="0"/>
              <a:t>Andrew M. O’Reilly, assistant professor of geology and geological engineering</a:t>
            </a:r>
          </a:p>
          <a:p>
            <a:endParaRPr lang="en-US" sz="1400" dirty="0"/>
          </a:p>
          <a:p>
            <a:r>
              <a:rPr lang="en-US" sz="1400" dirty="0"/>
              <a:t>“The Effects of Authoritarian Iconography: An Experimental Test”</a:t>
            </a:r>
          </a:p>
          <a:p>
            <a:r>
              <a:rPr lang="en-US" sz="1400" dirty="0"/>
              <a:t>Yael </a:t>
            </a:r>
            <a:r>
              <a:rPr lang="en-US" sz="1400" dirty="0" err="1"/>
              <a:t>Zeira</a:t>
            </a:r>
            <a:r>
              <a:rPr lang="en-US" sz="1400" dirty="0"/>
              <a:t>, Croft assistant professor, political science and international studies</a:t>
            </a:r>
          </a:p>
          <a:p>
            <a:endParaRPr lang="en-US" sz="1400" dirty="0"/>
          </a:p>
          <a:p>
            <a:r>
              <a:rPr lang="en-US" sz="1400" dirty="0"/>
              <a:t>“Documenting Mississippi Stories”</a:t>
            </a:r>
          </a:p>
          <a:p>
            <a:r>
              <a:rPr lang="en-US" sz="1400" dirty="0"/>
              <a:t>Ted </a:t>
            </a:r>
            <a:r>
              <a:rPr lang="en-US" sz="1400" dirty="0" err="1"/>
              <a:t>Ownby</a:t>
            </a:r>
            <a:r>
              <a:rPr lang="en-US" sz="1400" dirty="0"/>
              <a:t>, professor of history, director of the Center for the Study of Southern </a:t>
            </a:r>
            <a:r>
              <a:rPr lang="en-US" sz="1400" dirty="0" smtClean="0"/>
              <a:t>Culture</a:t>
            </a:r>
          </a:p>
          <a:p>
            <a:endParaRPr lang="en-US" sz="1400" dirty="0"/>
          </a:p>
          <a:p>
            <a:r>
              <a:rPr lang="en-US" sz="1400" dirty="0"/>
              <a:t>Visualization and Development for the SHE™ Application”</a:t>
            </a:r>
          </a:p>
          <a:p>
            <a:r>
              <a:rPr lang="en-US" sz="1400" dirty="0"/>
              <a:t>Phillip Rhodes, associate professor of computer and information </a:t>
            </a:r>
            <a:r>
              <a:rPr lang="en-US" sz="1400" dirty="0" smtClean="0"/>
              <a:t>science</a:t>
            </a:r>
          </a:p>
          <a:p>
            <a:endParaRPr lang="en-US" sz="1400" dirty="0"/>
          </a:p>
          <a:p>
            <a:r>
              <a:rPr lang="en-US" sz="1400" dirty="0"/>
              <a:t>“Recovering the Lost Library of Chartres: Pioneering the Digital Future of the Past at the University of Mississippi”</a:t>
            </a:r>
          </a:p>
          <a:p>
            <a:r>
              <a:rPr lang="en-US" sz="1400" dirty="0"/>
              <a:t>Gregory Heyworth, associate professor of English</a:t>
            </a:r>
          </a:p>
          <a:p>
            <a:endParaRPr lang="en-US" sz="1400" dirty="0"/>
          </a:p>
          <a:p>
            <a:endParaRPr lang="en-US" sz="1400" dirty="0"/>
          </a:p>
        </p:txBody>
      </p:sp>
      <p:sp>
        <p:nvSpPr>
          <p:cNvPr id="5" name="Rectangle 4"/>
          <p:cNvSpPr/>
          <p:nvPr/>
        </p:nvSpPr>
        <p:spPr>
          <a:xfrm>
            <a:off x="4836583" y="369299"/>
            <a:ext cx="3958288" cy="6555639"/>
          </a:xfrm>
          <a:prstGeom prst="rect">
            <a:avLst/>
          </a:prstGeom>
        </p:spPr>
        <p:txBody>
          <a:bodyPr wrap="square">
            <a:spAutoFit/>
          </a:bodyPr>
          <a:lstStyle/>
          <a:p>
            <a:endParaRPr lang="en-US" sz="1400" dirty="0"/>
          </a:p>
          <a:p>
            <a:r>
              <a:rPr lang="en-US" sz="1400" dirty="0"/>
              <a:t>“Identifying Neural Correlates of Increased Fluency Due to Multi-Modal Speech Feedback in a Stuttering Population”</a:t>
            </a:r>
          </a:p>
          <a:p>
            <a:r>
              <a:rPr lang="en-US" sz="1400" dirty="0"/>
              <a:t>Dwight Waddell, associate professor of electrical engineering</a:t>
            </a:r>
          </a:p>
          <a:p>
            <a:endParaRPr lang="en-US" sz="1400" dirty="0" smtClean="0"/>
          </a:p>
          <a:p>
            <a:endParaRPr lang="en-US" sz="1400" dirty="0"/>
          </a:p>
          <a:p>
            <a:r>
              <a:rPr lang="en-US" sz="1400" dirty="0"/>
              <a:t>“Characterizing Gunshot Residue from a Firearm Containing 3D Printed Components: Feasibility of Collecting and Fingerprinting Polymer Residue using Thermal Analysis and Mass Spectrometry”</a:t>
            </a:r>
          </a:p>
          <a:p>
            <a:r>
              <a:rPr lang="en-US" sz="1400" dirty="0"/>
              <a:t>James </a:t>
            </a:r>
            <a:r>
              <a:rPr lang="en-US" sz="1400" dirty="0" err="1"/>
              <a:t>Cizdziel</a:t>
            </a:r>
            <a:r>
              <a:rPr lang="en-US" sz="1400" dirty="0"/>
              <a:t>, associate professor of chemistry and biochemistry</a:t>
            </a:r>
          </a:p>
          <a:p>
            <a:endParaRPr lang="en-US" sz="1400" dirty="0"/>
          </a:p>
          <a:p>
            <a:endParaRPr lang="en-US" sz="1400" dirty="0"/>
          </a:p>
          <a:p>
            <a:r>
              <a:rPr lang="en-US" sz="1400" dirty="0"/>
              <a:t>“Mapping Language and Culture”</a:t>
            </a:r>
          </a:p>
          <a:p>
            <a:r>
              <a:rPr lang="en-US" sz="1400" dirty="0"/>
              <a:t>Allison </a:t>
            </a:r>
            <a:r>
              <a:rPr lang="en-US" sz="1400" dirty="0" err="1"/>
              <a:t>Burkette</a:t>
            </a:r>
            <a:r>
              <a:rPr lang="en-US" sz="1400" dirty="0"/>
              <a:t>, associate professor of modern languages</a:t>
            </a:r>
          </a:p>
          <a:p>
            <a:endParaRPr lang="en-US" sz="1400" dirty="0"/>
          </a:p>
          <a:p>
            <a:r>
              <a:rPr lang="en-US" sz="1400" dirty="0"/>
              <a:t>“Archeology Chemistry: Identifying Migration and Trade in Mesoamerica”</a:t>
            </a:r>
          </a:p>
          <a:p>
            <a:r>
              <a:rPr lang="en-US" sz="1400" dirty="0"/>
              <a:t>Carolyn </a:t>
            </a:r>
            <a:r>
              <a:rPr lang="en-US" sz="1400" dirty="0" err="1"/>
              <a:t>Freiwald</a:t>
            </a:r>
            <a:r>
              <a:rPr lang="en-US" sz="1400" dirty="0"/>
              <a:t>, assistant professor of sociology and anthropology</a:t>
            </a:r>
          </a:p>
          <a:p>
            <a:endParaRPr lang="en-US" sz="1400" dirty="0"/>
          </a:p>
          <a:p>
            <a:r>
              <a:rPr lang="en-US" sz="1400" dirty="0"/>
              <a:t>“An International Graduate Program in Gravitational Physics”</a:t>
            </a:r>
          </a:p>
          <a:p>
            <a:r>
              <a:rPr lang="en-US" sz="1400" dirty="0" err="1"/>
              <a:t>Emanuele</a:t>
            </a:r>
            <a:r>
              <a:rPr lang="en-US" sz="1400" dirty="0"/>
              <a:t> </a:t>
            </a:r>
            <a:r>
              <a:rPr lang="en-US" sz="1400" dirty="0" err="1"/>
              <a:t>Berti</a:t>
            </a:r>
            <a:r>
              <a:rPr lang="en-US" sz="1400" dirty="0"/>
              <a:t>, associate professor of physics and astronomy</a:t>
            </a:r>
          </a:p>
          <a:p>
            <a:endParaRPr lang="en-US" sz="1400" dirty="0"/>
          </a:p>
        </p:txBody>
      </p:sp>
    </p:spTree>
    <p:extLst>
      <p:ext uri="{BB962C8B-B14F-4D97-AF65-F5344CB8AC3E}">
        <p14:creationId xmlns:p14="http://schemas.microsoft.com/office/powerpoint/2010/main" val="149068523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a:solidFill>
                  <a:srgbClr val="3ADB0C"/>
                </a:solidFill>
              </a:rPr>
              <a:t>ORSP-IG: Round 2 Awards</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3000435682"/>
              </p:ext>
            </p:extLst>
          </p:nvPr>
        </p:nvGraphicFramePr>
        <p:xfrm>
          <a:off x="919529" y="1509507"/>
          <a:ext cx="6880389" cy="4216077"/>
        </p:xfrm>
        <a:graphic>
          <a:graphicData uri="http://schemas.openxmlformats.org/drawingml/2006/table">
            <a:tbl>
              <a:tblPr/>
              <a:tblGrid>
                <a:gridCol w="1129768"/>
                <a:gridCol w="1333330"/>
                <a:gridCol w="1241727"/>
                <a:gridCol w="498726"/>
                <a:gridCol w="498726"/>
                <a:gridCol w="590329"/>
                <a:gridCol w="559795"/>
                <a:gridCol w="427480"/>
                <a:gridCol w="600508"/>
              </a:tblGrid>
              <a:tr h="613795">
                <a:tc>
                  <a:txBody>
                    <a:bodyPr/>
                    <a:lstStyle/>
                    <a:p>
                      <a:pPr algn="l" fontAlgn="ctr"/>
                      <a:r>
                        <a:rPr lang="en-US" sz="700" b="0" i="0" u="none" strike="noStrike">
                          <a:solidFill>
                            <a:srgbClr val="000000"/>
                          </a:solidFill>
                          <a:effectLst/>
                          <a:latin typeface="Calibri"/>
                        </a:rPr>
                        <a:t>Applicant</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ctr"/>
                      <a:r>
                        <a:rPr lang="en-US" sz="700" b="0" i="0" u="none" strike="noStrike">
                          <a:solidFill>
                            <a:srgbClr val="000000"/>
                          </a:solidFill>
                          <a:effectLst/>
                          <a:latin typeface="Calibri"/>
                        </a:rPr>
                        <a:t>Primary Appointment Title</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ctr"/>
                      <a:r>
                        <a:rPr lang="en-US" sz="700" b="0" i="0" u="none" strike="noStrike">
                          <a:solidFill>
                            <a:srgbClr val="000000"/>
                          </a:solidFill>
                          <a:effectLst/>
                          <a:latin typeface="Calibri"/>
                        </a:rPr>
                        <a:t>Dept</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ctr"/>
                      <a:r>
                        <a:rPr lang="en-US" sz="700" b="0" i="0" u="none" strike="noStrike">
                          <a:solidFill>
                            <a:srgbClr val="000000"/>
                          </a:solidFill>
                          <a:effectLst/>
                          <a:latin typeface="Calibri"/>
                        </a:rPr>
                        <a:t>Request</a:t>
                      </a:r>
                    </a:p>
                  </a:txBody>
                  <a:tcPr marL="7389" marR="7389" marT="738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ctr"/>
                      <a:r>
                        <a:rPr lang="en-US" sz="700" b="0" i="0" u="none" strike="noStrike">
                          <a:solidFill>
                            <a:srgbClr val="000000"/>
                          </a:solidFill>
                          <a:effectLst/>
                          <a:latin typeface="Calibri"/>
                        </a:rPr>
                        <a:t>Total Award</a:t>
                      </a:r>
                    </a:p>
                  </a:txBody>
                  <a:tcPr marL="7389" marR="7389" marT="738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ctr"/>
                      <a:r>
                        <a:rPr lang="en-US" sz="700" b="0" i="0" u="none" strike="noStrike">
                          <a:solidFill>
                            <a:srgbClr val="000000"/>
                          </a:solidFill>
                          <a:effectLst/>
                          <a:latin typeface="Calibri"/>
                        </a:rPr>
                        <a:t>ORSP Contribution</a:t>
                      </a:r>
                    </a:p>
                  </a:txBody>
                  <a:tcPr marL="7389" marR="7389" marT="738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en-US" sz="600" b="0" i="0" u="none" strike="noStrike">
                          <a:solidFill>
                            <a:srgbClr val="000000"/>
                          </a:solidFill>
                          <a:effectLst/>
                          <a:latin typeface="Calibri"/>
                        </a:rPr>
                        <a:t>Dean Contribution</a:t>
                      </a:r>
                    </a:p>
                  </a:txBody>
                  <a:tcPr marL="7389" marR="7389" marT="7389"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en-US" sz="600" b="0" i="0" u="none" strike="noStrike">
                          <a:solidFill>
                            <a:srgbClr val="000000"/>
                          </a:solidFill>
                          <a:effectLst/>
                          <a:latin typeface="Calibri"/>
                        </a:rPr>
                        <a:t>Provost Contribution</a:t>
                      </a:r>
                    </a:p>
                  </a:txBody>
                  <a:tcPr marL="7389" marR="7389" marT="7389"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en-US" sz="600" b="0" i="0" u="none" strike="noStrike">
                          <a:solidFill>
                            <a:srgbClr val="000000"/>
                          </a:solidFill>
                          <a:effectLst/>
                          <a:latin typeface="Calibri"/>
                        </a:rPr>
                        <a:t>Chair Contribution</a:t>
                      </a:r>
                    </a:p>
                  </a:txBody>
                  <a:tcPr marL="7389" marR="7389" marT="7389"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125907">
                <a:tc>
                  <a:txBody>
                    <a:bodyPr/>
                    <a:lstStyle/>
                    <a:p>
                      <a:pPr algn="l" fontAlgn="ctr"/>
                      <a:r>
                        <a:rPr lang="en-US" sz="700" b="0" i="0" u="none" strike="noStrike">
                          <a:solidFill>
                            <a:srgbClr val="000000"/>
                          </a:solidFill>
                          <a:effectLst/>
                          <a:latin typeface="Calibri"/>
                        </a:rPr>
                        <a:t>Platt, Brian</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Assistant Professor</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Geology &amp; Geol. Engr.</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$7,171</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$7,171</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$7,171</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907">
                <a:tc>
                  <a:txBody>
                    <a:bodyPr/>
                    <a:lstStyle/>
                    <a:p>
                      <a:pPr algn="l" fontAlgn="ctr"/>
                      <a:r>
                        <a:rPr lang="en-US" sz="700" b="0" i="0" u="none" strike="noStrike">
                          <a:solidFill>
                            <a:srgbClr val="000000"/>
                          </a:solidFill>
                          <a:effectLst/>
                          <a:latin typeface="Calibri"/>
                        </a:rPr>
                        <a:t>Brooks, Tracy</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Assistant Professor</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BioMolecular Sciences</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$8,156</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$8,156</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$8,156</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108">
                <a:tc>
                  <a:txBody>
                    <a:bodyPr/>
                    <a:lstStyle/>
                    <a:p>
                      <a:pPr algn="l" fontAlgn="ctr"/>
                      <a:r>
                        <a:rPr lang="en-US" sz="700" b="0" i="0" u="none" strike="noStrike">
                          <a:solidFill>
                            <a:srgbClr val="000000"/>
                          </a:solidFill>
                          <a:effectLst/>
                          <a:latin typeface="Calibri"/>
                        </a:rPr>
                        <a:t>Thomas, James</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Assistant Professor of Sociology</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Sociology &amp; Anthropology</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$5,045</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$5,045</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$5,045</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907">
                <a:tc>
                  <a:txBody>
                    <a:bodyPr/>
                    <a:lstStyle/>
                    <a:p>
                      <a:pPr algn="l" fontAlgn="ctr"/>
                      <a:r>
                        <a:rPr lang="en-US" sz="700" b="0" i="0" u="none" strike="noStrike">
                          <a:solidFill>
                            <a:srgbClr val="000000"/>
                          </a:solidFill>
                          <a:effectLst/>
                          <a:latin typeface="Calibri"/>
                        </a:rPr>
                        <a:t>Gochfeld, Deborah</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Principal Scientist</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NCNPR</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$5,990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$5,990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$2,995</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$2,995</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108">
                <a:tc>
                  <a:txBody>
                    <a:bodyPr/>
                    <a:lstStyle/>
                    <a:p>
                      <a:pPr algn="l" fontAlgn="ctr"/>
                      <a:r>
                        <a:rPr lang="en-US" sz="700" b="0" i="0" u="none" strike="noStrike">
                          <a:solidFill>
                            <a:srgbClr val="000000"/>
                          </a:solidFill>
                          <a:effectLst/>
                          <a:latin typeface="Calibri"/>
                        </a:rPr>
                        <a:t>Boudreaux, Edmond</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Director, Center for Archaeological Research</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Sociology &amp; Anthropology</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$9,943</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$9,943</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$2,485.75</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a:rPr>
                        <a:t>$3,971.50</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a:rPr>
                        <a:t>$2,486</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a:rPr>
                        <a:t>$1,000.00</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907">
                <a:tc>
                  <a:txBody>
                    <a:bodyPr/>
                    <a:lstStyle/>
                    <a:p>
                      <a:pPr algn="l" fontAlgn="ctr"/>
                      <a:r>
                        <a:rPr lang="en-US" sz="700" b="0" i="0" u="none" strike="noStrike">
                          <a:solidFill>
                            <a:srgbClr val="000000"/>
                          </a:solidFill>
                          <a:effectLst/>
                          <a:latin typeface="Calibri"/>
                        </a:rPr>
                        <a:t>Buchholz, Richard</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Associate Professor</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Biology</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$8,367</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$8,367</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$2,367.00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a:rPr>
                        <a:t>$0.00</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a:rPr>
                        <a:t>$6,000.00</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8728">
                <a:tc>
                  <a:txBody>
                    <a:bodyPr/>
                    <a:lstStyle/>
                    <a:p>
                      <a:pPr algn="l" fontAlgn="ctr"/>
                      <a:r>
                        <a:rPr lang="en-US" sz="700" b="0" i="0" u="none" strike="noStrike">
                          <a:solidFill>
                            <a:srgbClr val="000000"/>
                          </a:solidFill>
                          <a:effectLst/>
                          <a:latin typeface="Calibri"/>
                        </a:rPr>
                        <a:t>Pedigo, Susan</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Professor, Department of Chemistry and Biochemistry</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Chemistry</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$5,200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$5,200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$1,733.33</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a:rPr>
                        <a:t>$966.67</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a:rPr>
                        <a:t>$2,500.00</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108">
                <a:tc>
                  <a:txBody>
                    <a:bodyPr/>
                    <a:lstStyle/>
                    <a:p>
                      <a:pPr algn="l" fontAlgn="ctr"/>
                      <a:r>
                        <a:rPr lang="en-US" sz="700" b="0" i="0" u="none" strike="noStrike">
                          <a:solidFill>
                            <a:srgbClr val="000000"/>
                          </a:solidFill>
                          <a:effectLst/>
                          <a:latin typeface="Calibri"/>
                        </a:rPr>
                        <a:t>Otts, Stephanie</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Sr. Research Counsel, Dir. Sea Grant Programs</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MLRI</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$7,000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$7,000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$7,000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108">
                <a:tc>
                  <a:txBody>
                    <a:bodyPr/>
                    <a:lstStyle/>
                    <a:p>
                      <a:pPr algn="l" fontAlgn="ctr"/>
                      <a:r>
                        <a:rPr lang="en-US" sz="700" b="0" i="0" u="none" strike="noStrike">
                          <a:solidFill>
                            <a:srgbClr val="000000"/>
                          </a:solidFill>
                          <a:effectLst/>
                          <a:latin typeface="Calibri"/>
                        </a:rPr>
                        <a:t>Boudreaux, Edmond</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Director, Center for Archaeological Research</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Sociology &amp; Anthropology</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$9,942</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$3,300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$1,150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$1,150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 </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a:rPr>
                        <a:t>$1,000</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907">
                <a:tc>
                  <a:txBody>
                    <a:bodyPr/>
                    <a:lstStyle/>
                    <a:p>
                      <a:pPr algn="l" fontAlgn="ctr"/>
                      <a:r>
                        <a:rPr lang="en-US" sz="700" b="0" i="0" u="none" strike="noStrike">
                          <a:solidFill>
                            <a:srgbClr val="000000"/>
                          </a:solidFill>
                          <a:effectLst/>
                          <a:latin typeface="Calibri"/>
                        </a:rPr>
                        <a:t>Symula, Rebecca</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Instructor of Biology</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Biology</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$4,542</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$4,542</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$1,500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 </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a:rPr>
                        <a:t>$3,042</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907">
                <a:tc>
                  <a:txBody>
                    <a:bodyPr/>
                    <a:lstStyle/>
                    <a:p>
                      <a:pPr algn="l" fontAlgn="ctr"/>
                      <a:r>
                        <a:rPr lang="en-US" sz="700" b="0" i="0" u="none" strike="noStrike">
                          <a:solidFill>
                            <a:srgbClr val="000000"/>
                          </a:solidFill>
                          <a:effectLst/>
                          <a:latin typeface="Calibri"/>
                        </a:rPr>
                        <a:t>Ozeren, Yavuz</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Research Scientist</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NCCHE</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$4,888</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$4,888</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$1,222</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$3,666</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907">
                <a:tc>
                  <a:txBody>
                    <a:bodyPr/>
                    <a:lstStyle/>
                    <a:p>
                      <a:pPr algn="l" fontAlgn="ctr"/>
                      <a:r>
                        <a:rPr lang="en-US" sz="700" b="0" i="0" u="none" strike="noStrike">
                          <a:solidFill>
                            <a:srgbClr val="000000"/>
                          </a:solidFill>
                          <a:effectLst/>
                          <a:latin typeface="Calibri"/>
                        </a:rPr>
                        <a:t>Nouranian, Sasan</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Assistant Professor</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Chemical Engineering</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$6,000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$6,000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$1,500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$4,500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108">
                <a:tc>
                  <a:txBody>
                    <a:bodyPr/>
                    <a:lstStyle/>
                    <a:p>
                      <a:pPr algn="l" fontAlgn="ctr"/>
                      <a:r>
                        <a:rPr lang="en-US" sz="700" b="0" i="0" u="none" strike="noStrike">
                          <a:solidFill>
                            <a:srgbClr val="000000"/>
                          </a:solidFill>
                          <a:effectLst/>
                          <a:latin typeface="Calibri"/>
                        </a:rPr>
                        <a:t>Fennelly, Beth Ann</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Prof. of English and Director of MFA Program</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English</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$2,273</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$2,273</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$1,136.50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$0.00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 </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$1,136.50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108">
                <a:tc>
                  <a:txBody>
                    <a:bodyPr/>
                    <a:lstStyle/>
                    <a:p>
                      <a:pPr algn="l" fontAlgn="ctr"/>
                      <a:r>
                        <a:rPr lang="en-US" sz="700" b="0" i="0" u="none" strike="noStrike">
                          <a:solidFill>
                            <a:srgbClr val="000000"/>
                          </a:solidFill>
                          <a:effectLst/>
                          <a:latin typeface="Calibri"/>
                        </a:rPr>
                        <a:t>Johnson, Willa</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Associate Professor</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Sociology &amp; Anthropology</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$6,163</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$6,100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$2,100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$3,000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 </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a:rPr>
                        <a:t>$1,000</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108">
                <a:tc>
                  <a:txBody>
                    <a:bodyPr/>
                    <a:lstStyle/>
                    <a:p>
                      <a:pPr algn="l" fontAlgn="ctr"/>
                      <a:r>
                        <a:rPr lang="en-US" sz="700" b="0" i="0" u="none" strike="noStrike">
                          <a:solidFill>
                            <a:srgbClr val="000000"/>
                          </a:solidFill>
                          <a:effectLst/>
                          <a:latin typeface="Calibri"/>
                        </a:rPr>
                        <a:t>DiGiuseppe, Matthew</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Assistant Professor of International Relations</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Political Science</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$2,880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$2,888</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$1,444</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 </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 </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a:rPr>
                        <a:t>$1,444</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8728">
                <a:tc>
                  <a:txBody>
                    <a:bodyPr/>
                    <a:lstStyle/>
                    <a:p>
                      <a:pPr algn="l" fontAlgn="ctr"/>
                      <a:r>
                        <a:rPr lang="en-US" sz="700" b="0" i="0" u="none" strike="noStrike">
                          <a:solidFill>
                            <a:srgbClr val="000000"/>
                          </a:solidFill>
                          <a:effectLst/>
                          <a:latin typeface="Calibri"/>
                        </a:rPr>
                        <a:t>Johnson, Kirk</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Associate professor of Sociology and African American Studies</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Sociology &amp; Anthropology</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$4,537</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$2,847</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$1,000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a:rPr>
                        <a:t>$1,847</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a:rPr>
                        <a:t>$0</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907">
                <a:tc>
                  <a:txBody>
                    <a:bodyPr/>
                    <a:lstStyle/>
                    <a:p>
                      <a:pPr algn="l" fontAlgn="ctr"/>
                      <a:r>
                        <a:rPr lang="en-US" sz="700" b="0" i="0" u="none" strike="noStrike">
                          <a:solidFill>
                            <a:srgbClr val="000000"/>
                          </a:solidFill>
                          <a:effectLst/>
                          <a:latin typeface="Calibri"/>
                        </a:rPr>
                        <a:t>Crutchfield, Jandel</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Assistant Professor</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Social Work</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$1,660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$1,660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$830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a:rPr>
                        <a:t>$830</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907">
                <a:tc>
                  <a:txBody>
                    <a:bodyPr/>
                    <a:lstStyle/>
                    <a:p>
                      <a:pPr algn="l" fontAlgn="ctr"/>
                      <a:r>
                        <a:rPr lang="en-US" sz="700" b="0" i="0" u="none" strike="noStrike">
                          <a:solidFill>
                            <a:srgbClr val="000000"/>
                          </a:solidFill>
                          <a:effectLst/>
                          <a:latin typeface="Calibri"/>
                        </a:rPr>
                        <a:t>Amidon, Joel</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Assistant Professor</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Teacher Education</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$4,900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$4,900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0" i="0" u="none" strike="noStrike">
                          <a:solidFill>
                            <a:srgbClr val="000000"/>
                          </a:solidFill>
                          <a:effectLst/>
                          <a:latin typeface="Calibri"/>
                        </a:rPr>
                        <a:t>$2,450.00</a:t>
                      </a:r>
                    </a:p>
                  </a:txBody>
                  <a:tcPr marL="7389" marR="7389" marT="7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a:rPr>
                        <a:t>$2,450.00</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907">
                <a:tc>
                  <a:txBody>
                    <a:bodyPr/>
                    <a:lstStyle/>
                    <a:p>
                      <a:pPr algn="l" fontAlgn="b"/>
                      <a:r>
                        <a:rPr lang="en-US" sz="600" b="1" i="0" u="none" strike="noStrike">
                          <a:solidFill>
                            <a:srgbClr val="000000"/>
                          </a:solidFill>
                          <a:effectLst/>
                          <a:latin typeface="Calibri"/>
                        </a:rPr>
                        <a:t>TOTAL</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effectLst/>
                          <a:latin typeface="Calibri"/>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effectLst/>
                          <a:latin typeface="Calibri"/>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effectLst/>
                          <a:latin typeface="Calibri"/>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effectLst/>
                          <a:latin typeface="Calibri"/>
                        </a:rPr>
                        <a:t>$96,270</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effectLst/>
                          <a:latin typeface="Calibri"/>
                        </a:rPr>
                        <a:t>$51,286</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effectLst/>
                          <a:latin typeface="Calibri"/>
                        </a:rPr>
                        <a:t>$22,096</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effectLst/>
                          <a:latin typeface="Calibri"/>
                        </a:rPr>
                        <a:t>$2,486</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dirty="0">
                          <a:solidFill>
                            <a:srgbClr val="000000"/>
                          </a:solidFill>
                          <a:effectLst/>
                          <a:latin typeface="Calibri"/>
                        </a:rPr>
                        <a:t>$20,403</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906154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a:solidFill>
                  <a:srgbClr val="3ADB0C"/>
                </a:solidFill>
              </a:rPr>
              <a:t>ORSP-IG: Round 3 Request for Proposals</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827971" y="1467116"/>
            <a:ext cx="7793182" cy="990015"/>
          </a:xfrm>
          <a:prstGeom prst="rect">
            <a:avLst/>
          </a:prstGeom>
        </p:spPr>
        <p:txBody>
          <a:bodyPr wrap="square">
            <a:spAutoFit/>
          </a:bodyPr>
          <a:lstStyle/>
          <a:p>
            <a:pPr marL="342900" indent="-342900">
              <a:lnSpc>
                <a:spcPct val="150000"/>
              </a:lnSpc>
              <a:buFont typeface="Arial"/>
              <a:buChar char="•"/>
            </a:pPr>
            <a:r>
              <a:rPr lang="en-US" sz="2000" dirty="0" smtClean="0"/>
              <a:t>Plans are still being made for a possible Round 3 in 2016-17</a:t>
            </a:r>
          </a:p>
          <a:p>
            <a:pPr marL="342900" indent="-342900">
              <a:lnSpc>
                <a:spcPct val="150000"/>
              </a:lnSpc>
              <a:buFont typeface="Arial"/>
              <a:buChar char="•"/>
            </a:pPr>
            <a:r>
              <a:rPr lang="en-US" sz="2000" dirty="0" smtClean="0"/>
              <a:t>Watch </a:t>
            </a:r>
            <a:r>
              <a:rPr lang="en-US" sz="2000" dirty="0" err="1" smtClean="0"/>
              <a:t>UMToday</a:t>
            </a:r>
            <a:r>
              <a:rPr lang="en-US" sz="2000" dirty="0" smtClean="0"/>
              <a:t> for announcements (at least once a month)</a:t>
            </a:r>
          </a:p>
        </p:txBody>
      </p:sp>
    </p:spTree>
    <p:extLst>
      <p:ext uri="{BB962C8B-B14F-4D97-AF65-F5344CB8AC3E}">
        <p14:creationId xmlns:p14="http://schemas.microsoft.com/office/powerpoint/2010/main" val="127074178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smtClean="0">
                <a:solidFill>
                  <a:srgbClr val="FF0000"/>
                </a:solidFill>
              </a:rPr>
              <a:t>End of Workshop</a:t>
            </a:r>
            <a:endParaRPr lang="en-US" sz="2800" b="0" dirty="0">
              <a:solidFill>
                <a:srgbClr val="FF0000"/>
              </a:solidFill>
            </a:endParaRPr>
          </a:p>
        </p:txBody>
      </p:sp>
      <p:sp>
        <p:nvSpPr>
          <p:cNvPr id="4" name="Rectangle 3"/>
          <p:cNvSpPr/>
          <p:nvPr/>
        </p:nvSpPr>
        <p:spPr>
          <a:xfrm>
            <a:off x="827972" y="1297038"/>
            <a:ext cx="7935028" cy="615553"/>
          </a:xfrm>
          <a:prstGeom prst="rect">
            <a:avLst/>
          </a:prstGeom>
        </p:spPr>
        <p:txBody>
          <a:bodyPr wrap="square">
            <a:spAutoFit/>
          </a:bodyPr>
          <a:lstStyle/>
          <a:p>
            <a:pPr>
              <a:lnSpc>
                <a:spcPct val="150000"/>
              </a:lnSpc>
            </a:pPr>
            <a:r>
              <a:rPr lang="en-US" sz="2400" dirty="0" smtClean="0"/>
              <a:t>Questions?</a:t>
            </a:r>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365167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fontScale="90000"/>
          </a:bodyPr>
          <a:lstStyle/>
          <a:p>
            <a:pPr algn="l"/>
            <a:r>
              <a:rPr lang="en-US" sz="2800" b="0" dirty="0" smtClean="0">
                <a:solidFill>
                  <a:schemeClr val="tx2">
                    <a:lumMod val="60000"/>
                    <a:lumOff val="40000"/>
                  </a:schemeClr>
                </a:solidFill>
              </a:rPr>
              <a:t>ORSP Faculty </a:t>
            </a:r>
            <a:r>
              <a:rPr lang="en-US" sz="2800" b="0" dirty="0">
                <a:solidFill>
                  <a:schemeClr val="tx2">
                    <a:lumMod val="60000"/>
                    <a:lumOff val="40000"/>
                  </a:schemeClr>
                </a:solidFill>
              </a:rPr>
              <a:t>Travel Grants: </a:t>
            </a:r>
            <a:r>
              <a:rPr lang="en-US" sz="2800" b="0" dirty="0" smtClean="0">
                <a:solidFill>
                  <a:schemeClr val="tx2">
                    <a:lumMod val="60000"/>
                    <a:lumOff val="40000"/>
                  </a:schemeClr>
                </a:solidFill>
              </a:rPr>
              <a:t/>
            </a:r>
            <a:br>
              <a:rPr lang="en-US" sz="2800" b="0" dirty="0" smtClean="0">
                <a:solidFill>
                  <a:schemeClr val="tx2">
                    <a:lumMod val="60000"/>
                    <a:lumOff val="40000"/>
                  </a:schemeClr>
                </a:solidFill>
              </a:rPr>
            </a:br>
            <a:r>
              <a:rPr lang="en-US" sz="2800" b="0" dirty="0" smtClean="0">
                <a:solidFill>
                  <a:schemeClr val="tx2">
                    <a:lumMod val="60000"/>
                    <a:lumOff val="40000"/>
                  </a:schemeClr>
                </a:solidFill>
              </a:rPr>
              <a:t>Organized Events or Individual Visits</a:t>
            </a:r>
            <a:endParaRPr lang="en-US" sz="2800" b="0" dirty="0">
              <a:solidFill>
                <a:schemeClr val="tx2">
                  <a:lumMod val="60000"/>
                  <a:lumOff val="40000"/>
                </a:schemeClr>
              </a:solidFill>
            </a:endParaRPr>
          </a:p>
        </p:txBody>
      </p:sp>
      <p:sp>
        <p:nvSpPr>
          <p:cNvPr id="4" name="Rectangle 3"/>
          <p:cNvSpPr/>
          <p:nvPr/>
        </p:nvSpPr>
        <p:spPr>
          <a:xfrm>
            <a:off x="827972" y="1297038"/>
            <a:ext cx="7935028" cy="5144998"/>
          </a:xfrm>
          <a:prstGeom prst="rect">
            <a:avLst/>
          </a:prstGeom>
        </p:spPr>
        <p:txBody>
          <a:bodyPr wrap="square">
            <a:spAutoFit/>
          </a:bodyPr>
          <a:lstStyle/>
          <a:p>
            <a:pPr marL="342900" indent="-342900">
              <a:lnSpc>
                <a:spcPct val="150000"/>
              </a:lnSpc>
              <a:buFont typeface="Arial"/>
              <a:buChar char="•"/>
            </a:pPr>
            <a:r>
              <a:rPr lang="en-US" sz="2000" dirty="0" smtClean="0"/>
              <a:t>Give peer reviewed or invited presentations at conferences</a:t>
            </a:r>
          </a:p>
          <a:p>
            <a:pPr marL="342900" indent="-342900">
              <a:lnSpc>
                <a:spcPct val="150000"/>
              </a:lnSpc>
              <a:buFont typeface="Arial"/>
              <a:buChar char="•"/>
            </a:pPr>
            <a:r>
              <a:rPr lang="en-US" sz="2000" dirty="0" smtClean="0"/>
              <a:t>Give creative presentations or performances</a:t>
            </a:r>
          </a:p>
          <a:p>
            <a:pPr marL="342900" indent="-342900">
              <a:lnSpc>
                <a:spcPct val="150000"/>
              </a:lnSpc>
              <a:buFont typeface="Arial"/>
              <a:buChar char="•"/>
            </a:pPr>
            <a:r>
              <a:rPr lang="en-US" sz="2000" dirty="0" smtClean="0"/>
              <a:t>Visit </a:t>
            </a:r>
            <a:r>
              <a:rPr lang="en-US" sz="2000" dirty="0"/>
              <a:t>academic institutions, regional or national facilities, research collections, libraries, or sites </a:t>
            </a:r>
          </a:p>
          <a:p>
            <a:pPr marL="342900" indent="-342900">
              <a:lnSpc>
                <a:spcPct val="150000"/>
              </a:lnSpc>
              <a:buFont typeface="Arial"/>
              <a:buChar char="•"/>
            </a:pPr>
            <a:r>
              <a:rPr lang="en-US" sz="2000" dirty="0"/>
              <a:t>P</a:t>
            </a:r>
            <a:r>
              <a:rPr lang="en-US" sz="2000" dirty="0" smtClean="0"/>
              <a:t>roposal </a:t>
            </a:r>
            <a:r>
              <a:rPr lang="en-US" sz="2000" dirty="0"/>
              <a:t>development, setting up </a:t>
            </a:r>
            <a:r>
              <a:rPr lang="en-US" sz="2000" dirty="0" smtClean="0"/>
              <a:t>collaborations</a:t>
            </a:r>
            <a:r>
              <a:rPr lang="en-US" sz="2000" dirty="0"/>
              <a:t>, learning about funding opportunities, examining original sources or material evidence, collecting documentation, conducting </a:t>
            </a:r>
            <a:r>
              <a:rPr lang="en-US" sz="2000" dirty="0" smtClean="0"/>
              <a:t>interviews, accessing special </a:t>
            </a:r>
            <a:r>
              <a:rPr lang="en-US" sz="2000" dirty="0"/>
              <a:t>collections, or other scholarly or creative activities. </a:t>
            </a:r>
            <a:endParaRPr lang="en-US" sz="2000" dirty="0" smtClean="0"/>
          </a:p>
          <a:p>
            <a:pPr marL="342900" indent="-342900">
              <a:lnSpc>
                <a:spcPct val="150000"/>
              </a:lnSpc>
              <a:buFont typeface="Arial"/>
              <a:buChar char="•"/>
            </a:pPr>
            <a:r>
              <a:rPr lang="en-US" sz="2000" dirty="0" smtClean="0"/>
              <a:t>Maximum </a:t>
            </a:r>
            <a:r>
              <a:rPr lang="en-US" sz="2000" dirty="0"/>
              <a:t>of one Other Individual Visit or one Organized Event per faculty member per year (independent of any other ORSP Travel grant types received that year).</a:t>
            </a:r>
            <a:endParaRPr lang="en-US" sz="2000" dirty="0" smtClean="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962859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smtClean="0">
                <a:solidFill>
                  <a:schemeClr val="tx2">
                    <a:lumMod val="60000"/>
                    <a:lumOff val="40000"/>
                  </a:schemeClr>
                </a:solidFill>
              </a:rPr>
              <a:t>ORSP Faculty </a:t>
            </a:r>
            <a:r>
              <a:rPr lang="en-US" sz="2800" b="0" dirty="0">
                <a:solidFill>
                  <a:schemeClr val="tx2">
                    <a:lumMod val="60000"/>
                    <a:lumOff val="40000"/>
                  </a:schemeClr>
                </a:solidFill>
              </a:rPr>
              <a:t>Travel Grants: </a:t>
            </a:r>
            <a:r>
              <a:rPr lang="en-US" sz="2800" b="0" dirty="0" smtClean="0">
                <a:solidFill>
                  <a:schemeClr val="tx2">
                    <a:lumMod val="60000"/>
                    <a:lumOff val="40000"/>
                  </a:schemeClr>
                </a:solidFill>
              </a:rPr>
              <a:t>SEC Follow-On Visits</a:t>
            </a:r>
            <a:endParaRPr lang="en-US" sz="2800" b="0" dirty="0">
              <a:solidFill>
                <a:schemeClr val="tx2">
                  <a:lumMod val="60000"/>
                  <a:lumOff val="40000"/>
                </a:schemeClr>
              </a:solidFill>
            </a:endParaRPr>
          </a:p>
        </p:txBody>
      </p:sp>
      <p:sp>
        <p:nvSpPr>
          <p:cNvPr id="4" name="Rectangle 3"/>
          <p:cNvSpPr/>
          <p:nvPr/>
        </p:nvSpPr>
        <p:spPr>
          <a:xfrm>
            <a:off x="827972" y="1297038"/>
            <a:ext cx="7935028" cy="3939539"/>
          </a:xfrm>
          <a:prstGeom prst="rect">
            <a:avLst/>
          </a:prstGeom>
        </p:spPr>
        <p:txBody>
          <a:bodyPr wrap="square">
            <a:spAutoFit/>
          </a:bodyPr>
          <a:lstStyle/>
          <a:p>
            <a:pPr marL="342900" indent="-342900">
              <a:lnSpc>
                <a:spcPct val="150000"/>
              </a:lnSpc>
              <a:buFont typeface="Arial"/>
              <a:buChar char="•"/>
            </a:pPr>
            <a:r>
              <a:rPr lang="en-US" sz="2400" dirty="0" smtClean="0"/>
              <a:t>Faculty </a:t>
            </a:r>
            <a:r>
              <a:rPr lang="en-US" sz="2400" dirty="0"/>
              <a:t>members who </a:t>
            </a:r>
            <a:r>
              <a:rPr lang="en-US" sz="2400" dirty="0" smtClean="0"/>
              <a:t>received </a:t>
            </a:r>
            <a:r>
              <a:rPr lang="en-US" sz="2400" dirty="0"/>
              <a:t>an SEC Travel Grant in the previous fiscal year may apply for follow-up ORSP funds to continue a collaboration established by that SEC Travel Grant visit. </a:t>
            </a:r>
            <a:endParaRPr lang="en-US" sz="2400" dirty="0" smtClean="0"/>
          </a:p>
          <a:p>
            <a:pPr marL="342900" indent="-342900">
              <a:lnSpc>
                <a:spcPct val="150000"/>
              </a:lnSpc>
              <a:buFont typeface="Arial"/>
              <a:buChar char="•"/>
            </a:pPr>
            <a:r>
              <a:rPr lang="en-US" sz="2400" dirty="0" smtClean="0"/>
              <a:t>Maximum </a:t>
            </a:r>
            <a:r>
              <a:rPr lang="en-US" sz="2400" dirty="0"/>
              <a:t>of one SEC grant/faculty member/year (independent of any other ORSP Travel grant types received that year).</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751536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smtClean="0">
                <a:solidFill>
                  <a:schemeClr val="tx2">
                    <a:lumMod val="60000"/>
                    <a:lumOff val="40000"/>
                  </a:schemeClr>
                </a:solidFill>
              </a:rPr>
              <a:t>ORSP Faculty </a:t>
            </a:r>
            <a:r>
              <a:rPr lang="en-US" sz="2800" b="0" dirty="0">
                <a:solidFill>
                  <a:schemeClr val="tx2">
                    <a:lumMod val="60000"/>
                    <a:lumOff val="40000"/>
                  </a:schemeClr>
                </a:solidFill>
              </a:rPr>
              <a:t>Travel Grants: </a:t>
            </a:r>
            <a:r>
              <a:rPr lang="en-US" sz="2800" b="0" dirty="0" err="1" smtClean="0">
                <a:solidFill>
                  <a:schemeClr val="tx2">
                    <a:lumMod val="60000"/>
                    <a:lumOff val="40000"/>
                  </a:schemeClr>
                </a:solidFill>
              </a:rPr>
              <a:t>CFreePO</a:t>
            </a:r>
            <a:endParaRPr lang="en-US" sz="2800" b="0" dirty="0">
              <a:solidFill>
                <a:schemeClr val="tx2">
                  <a:lumMod val="60000"/>
                  <a:lumOff val="40000"/>
                </a:schemeClr>
              </a:solidFill>
            </a:endParaRPr>
          </a:p>
        </p:txBody>
      </p:sp>
      <p:sp>
        <p:nvSpPr>
          <p:cNvPr id="4" name="Rectangle 3"/>
          <p:cNvSpPr/>
          <p:nvPr/>
        </p:nvSpPr>
        <p:spPr>
          <a:xfrm>
            <a:off x="827972" y="1297038"/>
            <a:ext cx="7935028" cy="6155530"/>
          </a:xfrm>
          <a:prstGeom prst="rect">
            <a:avLst/>
          </a:prstGeom>
        </p:spPr>
        <p:txBody>
          <a:bodyPr wrap="square">
            <a:spAutoFit/>
          </a:bodyPr>
          <a:lstStyle/>
          <a:p>
            <a:pPr marL="342900" indent="-342900">
              <a:lnSpc>
                <a:spcPct val="150000"/>
              </a:lnSpc>
              <a:buFont typeface="Arial"/>
              <a:buChar char="•"/>
            </a:pPr>
            <a:r>
              <a:rPr lang="en-US" sz="2400" b="1" dirty="0" smtClean="0"/>
              <a:t>C</a:t>
            </a:r>
            <a:r>
              <a:rPr lang="en-US" sz="2400" dirty="0" smtClean="0"/>
              <a:t>onversations with </a:t>
            </a:r>
            <a:r>
              <a:rPr lang="en-US" sz="2400" b="1" dirty="0" smtClean="0"/>
              <a:t>P</a:t>
            </a:r>
            <a:r>
              <a:rPr lang="en-US" sz="2400" dirty="0" smtClean="0"/>
              <a:t>rogram </a:t>
            </a:r>
            <a:r>
              <a:rPr lang="en-US" sz="2400" b="1" dirty="0" smtClean="0"/>
              <a:t>O</a:t>
            </a:r>
            <a:r>
              <a:rPr lang="en-US" sz="2400" dirty="0" smtClean="0"/>
              <a:t>fficers (for </a:t>
            </a:r>
            <a:r>
              <a:rPr lang="en-US" sz="2400" b="1" dirty="0" smtClean="0"/>
              <a:t>F</a:t>
            </a:r>
            <a:r>
              <a:rPr lang="en-US" sz="2400" dirty="0" smtClean="0"/>
              <a:t>ree?)</a:t>
            </a:r>
          </a:p>
          <a:p>
            <a:pPr marL="342900" indent="-342900">
              <a:lnSpc>
                <a:spcPct val="150000"/>
              </a:lnSpc>
              <a:buFont typeface="Arial"/>
              <a:buChar char="•"/>
            </a:pPr>
            <a:r>
              <a:rPr lang="en-US" sz="2400" dirty="0"/>
              <a:t>Visit </a:t>
            </a:r>
            <a:r>
              <a:rPr lang="en-US" sz="2400" dirty="0" smtClean="0"/>
              <a:t>agencies </a:t>
            </a:r>
            <a:r>
              <a:rPr lang="en-US" sz="2400" dirty="0"/>
              <a:t>or individuals with discretion or influence over funding </a:t>
            </a:r>
            <a:r>
              <a:rPr lang="en-US" sz="2400" dirty="0" smtClean="0"/>
              <a:t>decisions</a:t>
            </a:r>
          </a:p>
          <a:p>
            <a:pPr marL="342900" indent="-342900">
              <a:lnSpc>
                <a:spcPct val="150000"/>
              </a:lnSpc>
              <a:buFont typeface="Arial"/>
              <a:buChar char="•"/>
            </a:pPr>
            <a:r>
              <a:rPr lang="en-US" sz="2400" dirty="0" smtClean="0"/>
              <a:t>Visit Program </a:t>
            </a:r>
            <a:r>
              <a:rPr lang="en-US" sz="2400" dirty="0"/>
              <a:t>Officers to discuss an idea for a new proposal or proposal resubmission or to learn about anticipated upcoming funding </a:t>
            </a:r>
            <a:r>
              <a:rPr lang="en-US" sz="2400" dirty="0" smtClean="0"/>
              <a:t>initiatives</a:t>
            </a:r>
            <a:endParaRPr lang="en-US" sz="2400" dirty="0"/>
          </a:p>
          <a:p>
            <a:pPr marL="342900" indent="-342900">
              <a:lnSpc>
                <a:spcPct val="150000"/>
              </a:lnSpc>
              <a:buFont typeface="Arial"/>
              <a:buChar char="•"/>
            </a:pPr>
            <a:r>
              <a:rPr lang="en-US" sz="2400" dirty="0"/>
              <a:t>A</a:t>
            </a:r>
            <a:r>
              <a:rPr lang="en-US" sz="2400" dirty="0" smtClean="0"/>
              <a:t>ttend </a:t>
            </a:r>
            <a:r>
              <a:rPr lang="en-US" sz="2400" dirty="0"/>
              <a:t>grant writing workshops, etc. </a:t>
            </a:r>
            <a:endParaRPr lang="en-US" sz="2400" dirty="0" smtClean="0"/>
          </a:p>
          <a:p>
            <a:pPr marL="342900" indent="-342900">
              <a:lnSpc>
                <a:spcPct val="150000"/>
              </a:lnSpc>
              <a:buFont typeface="Arial"/>
              <a:buChar char="•"/>
            </a:pPr>
            <a:r>
              <a:rPr lang="en-US" sz="2400" dirty="0" smtClean="0"/>
              <a:t>LIMIT: Maximum </a:t>
            </a:r>
            <a:r>
              <a:rPr lang="en-US" sz="2400" dirty="0"/>
              <a:t>of one </a:t>
            </a:r>
            <a:r>
              <a:rPr lang="en-US" sz="2400" dirty="0" err="1"/>
              <a:t>CFreePO</a:t>
            </a:r>
            <a:r>
              <a:rPr lang="en-US" sz="2400" dirty="0"/>
              <a:t> grant /faculty member/year (independent of any other ORSP Travel grant types received that year).</a:t>
            </a:r>
            <a:endParaRPr lang="en-US" sz="2400" dirty="0" smtClean="0"/>
          </a:p>
          <a:p>
            <a:pPr marL="342900" indent="-342900">
              <a:lnSpc>
                <a:spcPct val="150000"/>
              </a:lnSpc>
              <a:buFont typeface="Arial"/>
              <a:buChar char="•"/>
            </a:pPr>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397069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smtClean="0">
                <a:solidFill>
                  <a:schemeClr val="tx2">
                    <a:lumMod val="60000"/>
                    <a:lumOff val="40000"/>
                  </a:schemeClr>
                </a:solidFill>
              </a:rPr>
              <a:t>ORSP Faculty </a:t>
            </a:r>
            <a:r>
              <a:rPr lang="en-US" sz="2800" b="0" dirty="0">
                <a:solidFill>
                  <a:schemeClr val="tx2">
                    <a:lumMod val="60000"/>
                    <a:lumOff val="40000"/>
                  </a:schemeClr>
                </a:solidFill>
              </a:rPr>
              <a:t>Travel Grants: </a:t>
            </a:r>
            <a:r>
              <a:rPr lang="en-US" sz="2800" b="0" dirty="0" smtClean="0">
                <a:solidFill>
                  <a:schemeClr val="tx2">
                    <a:lumMod val="60000"/>
                    <a:lumOff val="40000"/>
                  </a:schemeClr>
                </a:solidFill>
              </a:rPr>
              <a:t>UMMC Visits</a:t>
            </a:r>
            <a:endParaRPr lang="en-US" sz="2800" b="0" dirty="0">
              <a:solidFill>
                <a:schemeClr val="tx2">
                  <a:lumMod val="60000"/>
                  <a:lumOff val="40000"/>
                </a:schemeClr>
              </a:solidFill>
            </a:endParaRPr>
          </a:p>
        </p:txBody>
      </p:sp>
      <p:sp>
        <p:nvSpPr>
          <p:cNvPr id="4" name="Rectangle 3"/>
          <p:cNvSpPr/>
          <p:nvPr/>
        </p:nvSpPr>
        <p:spPr>
          <a:xfrm>
            <a:off x="827972" y="1297038"/>
            <a:ext cx="7935028" cy="3939539"/>
          </a:xfrm>
          <a:prstGeom prst="rect">
            <a:avLst/>
          </a:prstGeom>
        </p:spPr>
        <p:txBody>
          <a:bodyPr wrap="square">
            <a:spAutoFit/>
          </a:bodyPr>
          <a:lstStyle/>
          <a:p>
            <a:pPr marL="342900" indent="-342900">
              <a:lnSpc>
                <a:spcPct val="150000"/>
              </a:lnSpc>
              <a:buFont typeface="Arial"/>
              <a:buChar char="•"/>
            </a:pPr>
            <a:r>
              <a:rPr lang="en-US" sz="2400" dirty="0" smtClean="0"/>
              <a:t>Visit </a:t>
            </a:r>
            <a:r>
              <a:rPr lang="en-US" sz="2400" dirty="0"/>
              <a:t>potential or current collaborators at the Medical Center campus in Jackson. </a:t>
            </a:r>
            <a:endParaRPr lang="en-US" sz="2400" dirty="0" smtClean="0"/>
          </a:p>
          <a:p>
            <a:pPr marL="342900" indent="-342900">
              <a:lnSpc>
                <a:spcPct val="150000"/>
              </a:lnSpc>
              <a:buFont typeface="Arial"/>
              <a:buChar char="•"/>
            </a:pPr>
            <a:r>
              <a:rPr lang="en-US" sz="2400" dirty="0" smtClean="0"/>
              <a:t>Up to $</a:t>
            </a:r>
            <a:r>
              <a:rPr lang="en-US" sz="2400" dirty="0"/>
              <a:t>100 per visit towards mileage or car rental </a:t>
            </a:r>
            <a:r>
              <a:rPr lang="en-US" sz="2400" dirty="0" smtClean="0"/>
              <a:t>costs.</a:t>
            </a:r>
          </a:p>
          <a:p>
            <a:pPr marL="342900" indent="-342900">
              <a:lnSpc>
                <a:spcPct val="150000"/>
              </a:lnSpc>
              <a:buFont typeface="Arial"/>
              <a:buChar char="•"/>
            </a:pPr>
            <a:r>
              <a:rPr lang="en-US" sz="2400" dirty="0" smtClean="0"/>
              <a:t>Maximum </a:t>
            </a:r>
            <a:r>
              <a:rPr lang="en-US" sz="2400" dirty="0"/>
              <a:t>of </a:t>
            </a:r>
            <a:r>
              <a:rPr lang="en-US" sz="2400" dirty="0" smtClean="0"/>
              <a:t>five </a:t>
            </a:r>
            <a:r>
              <a:rPr lang="en-US" sz="2400" dirty="0"/>
              <a:t>UMMC </a:t>
            </a:r>
            <a:r>
              <a:rPr lang="en-US" sz="2400" b="1" dirty="0"/>
              <a:t>visits</a:t>
            </a:r>
            <a:r>
              <a:rPr lang="en-US" sz="2400" dirty="0"/>
              <a:t>/faculty member/year (independent of any other ORSP Travel grant types received that year)</a:t>
            </a:r>
            <a:r>
              <a:rPr lang="en-US" sz="2400" dirty="0" smtClean="0"/>
              <a:t>.</a:t>
            </a:r>
          </a:p>
          <a:p>
            <a:pPr marL="342900" indent="-342900">
              <a:lnSpc>
                <a:spcPct val="150000"/>
              </a:lnSpc>
              <a:buFont typeface="Arial"/>
              <a:buChar char="•"/>
            </a:pPr>
            <a:r>
              <a:rPr lang="en-US" sz="2400" dirty="0" smtClean="0"/>
              <a:t>Apply once for multiple visits for the same general purpose</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933140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smtClean="0">
                <a:solidFill>
                  <a:schemeClr val="tx2">
                    <a:lumMod val="60000"/>
                    <a:lumOff val="40000"/>
                  </a:schemeClr>
                </a:solidFill>
              </a:rPr>
              <a:t>ORSP Faculty </a:t>
            </a:r>
            <a:r>
              <a:rPr lang="en-US" sz="2800" b="0" dirty="0">
                <a:solidFill>
                  <a:schemeClr val="tx2">
                    <a:lumMod val="60000"/>
                    <a:lumOff val="40000"/>
                  </a:schemeClr>
                </a:solidFill>
              </a:rPr>
              <a:t>Travel Grants: </a:t>
            </a:r>
            <a:r>
              <a:rPr lang="en-US" sz="2800" b="0" dirty="0" smtClean="0">
                <a:solidFill>
                  <a:schemeClr val="tx2">
                    <a:lumMod val="60000"/>
                    <a:lumOff val="40000"/>
                  </a:schemeClr>
                </a:solidFill>
              </a:rPr>
              <a:t>Individual Visit</a:t>
            </a:r>
            <a:endParaRPr lang="en-US" sz="2800" b="0" dirty="0">
              <a:solidFill>
                <a:schemeClr val="tx2">
                  <a:lumMod val="60000"/>
                  <a:lumOff val="40000"/>
                </a:schemeClr>
              </a:solidFill>
            </a:endParaRPr>
          </a:p>
        </p:txBody>
      </p:sp>
      <p:sp>
        <p:nvSpPr>
          <p:cNvPr id="4" name="Rectangle 3"/>
          <p:cNvSpPr/>
          <p:nvPr/>
        </p:nvSpPr>
        <p:spPr>
          <a:xfrm>
            <a:off x="827972" y="1297038"/>
            <a:ext cx="7935028" cy="5601532"/>
          </a:xfrm>
          <a:prstGeom prst="rect">
            <a:avLst/>
          </a:prstGeom>
        </p:spPr>
        <p:txBody>
          <a:bodyPr wrap="square">
            <a:spAutoFit/>
          </a:bodyPr>
          <a:lstStyle/>
          <a:p>
            <a:pPr marL="342900" indent="-342900">
              <a:lnSpc>
                <a:spcPct val="150000"/>
              </a:lnSpc>
              <a:buFont typeface="Arial"/>
              <a:buChar char="•"/>
            </a:pPr>
            <a:r>
              <a:rPr lang="en-US" sz="2400" dirty="0"/>
              <a:t>Visit academic institutions, regional or national facilities, research collections, libraries, or sites </a:t>
            </a:r>
          </a:p>
          <a:p>
            <a:pPr marL="342900" indent="-342900">
              <a:lnSpc>
                <a:spcPct val="150000"/>
              </a:lnSpc>
              <a:buFont typeface="Arial"/>
              <a:buChar char="•"/>
            </a:pPr>
            <a:r>
              <a:rPr lang="en-US" sz="2400" dirty="0"/>
              <a:t>P</a:t>
            </a:r>
            <a:r>
              <a:rPr lang="en-US" sz="2400" dirty="0" smtClean="0"/>
              <a:t>roposal </a:t>
            </a:r>
            <a:r>
              <a:rPr lang="en-US" sz="2400" dirty="0"/>
              <a:t>development, setting up </a:t>
            </a:r>
            <a:r>
              <a:rPr lang="en-US" sz="2400" dirty="0" smtClean="0"/>
              <a:t>collaborations</a:t>
            </a:r>
            <a:r>
              <a:rPr lang="en-US" sz="2400" dirty="0"/>
              <a:t>, learning about funding opportunities, examining original sources or material evidence, collecting documentation, conducting </a:t>
            </a:r>
            <a:r>
              <a:rPr lang="en-US" sz="2400" dirty="0" smtClean="0"/>
              <a:t>interviews, accessing special </a:t>
            </a:r>
            <a:r>
              <a:rPr lang="en-US" sz="2400" dirty="0"/>
              <a:t>collections, or other scholarly or creative activities. </a:t>
            </a:r>
            <a:endParaRPr lang="en-US" sz="2400" dirty="0" smtClean="0"/>
          </a:p>
          <a:p>
            <a:pPr marL="342900" indent="-342900">
              <a:lnSpc>
                <a:spcPct val="150000"/>
              </a:lnSpc>
              <a:buFont typeface="Arial"/>
              <a:buChar char="•"/>
            </a:pPr>
            <a:r>
              <a:rPr lang="en-US" sz="2400" dirty="0" smtClean="0"/>
              <a:t>Maximum </a:t>
            </a:r>
            <a:r>
              <a:rPr lang="en-US" sz="2400" dirty="0"/>
              <a:t>of one Other Individual Visit or one Organized Event per faculty member per year (independent of any other ORSP Travel grant types received that year).</a:t>
            </a:r>
            <a:endParaRPr lang="en-US" sz="2400" dirty="0" smtClean="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620381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15288</TotalTime>
  <Words>3150</Words>
  <Application>Microsoft Macintosh PowerPoint</Application>
  <PresentationFormat>On-screen Show (4:3)</PresentationFormat>
  <Paragraphs>500</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Orbit</vt:lpstr>
      <vt:lpstr>PowerPoint Presentation</vt:lpstr>
      <vt:lpstr>Purpose of Workshop</vt:lpstr>
      <vt:lpstr>ORSP Faculty Travel Grants Program: Purpose</vt:lpstr>
      <vt:lpstr>ORSP Faculty Travel Grants Program: Purpose</vt:lpstr>
      <vt:lpstr>ORSP Faculty Travel Grants:  Organized Events or Individual Visits</vt:lpstr>
      <vt:lpstr>ORSP Faculty Travel Grants: SEC Follow-On Visits</vt:lpstr>
      <vt:lpstr>ORSP Faculty Travel Grants: CFreePO</vt:lpstr>
      <vt:lpstr>ORSP Faculty Travel Grants: UMMC Visits</vt:lpstr>
      <vt:lpstr>ORSP Faculty Travel Grants: Individual Visit</vt:lpstr>
      <vt:lpstr>ORSP Faculty Travel Grants: Limits</vt:lpstr>
      <vt:lpstr>ORSP Faculty Travel Grants: Eligibility</vt:lpstr>
      <vt:lpstr>ORSP Faculty Travel Grants: Priority</vt:lpstr>
      <vt:lpstr>ORSP Faculty Travel Grants: Process</vt:lpstr>
      <vt:lpstr>PowerPoint Presentation</vt:lpstr>
      <vt:lpstr>ORSP Faculty Travel Grants: Process</vt:lpstr>
      <vt:lpstr>ORSP Faculty Travel Grants: Example Budget</vt:lpstr>
      <vt:lpstr>ORSP Faculty Travel Grants: Statistics</vt:lpstr>
      <vt:lpstr>ORSP Faculty Travel Grants: Frequent Gotchas</vt:lpstr>
      <vt:lpstr>SEC Visiting Faculty Travel Grants: What They Are</vt:lpstr>
      <vt:lpstr>SEC Visiting Faculty Travel Grants Program</vt:lpstr>
      <vt:lpstr>SEC Visiting Faculty: What are the SEC Schools?</vt:lpstr>
      <vt:lpstr>SECU: The Southeastern Conference’s Academic Initiative</vt:lpstr>
      <vt:lpstr>The SECU</vt:lpstr>
      <vt:lpstr>SECU Programs</vt:lpstr>
      <vt:lpstr>SEC Visiting Faculty Travel Grants: 2014-15 UM Statistics</vt:lpstr>
      <vt:lpstr>SEC Visiting Faculty Travel: Activity Types</vt:lpstr>
      <vt:lpstr>SEC Visiting Faculty Travel: Limitations</vt:lpstr>
      <vt:lpstr>SEC Visiting Faculty Travel: Strong Applications</vt:lpstr>
      <vt:lpstr>SEC Visiting Faculty Travel Grants:  Process</vt:lpstr>
      <vt:lpstr>PowerPoint Presentation</vt:lpstr>
      <vt:lpstr>SEC Visiting Faculty Travel Grants:  Process (cont.)</vt:lpstr>
      <vt:lpstr>PowerPoint Presentation</vt:lpstr>
      <vt:lpstr>PowerPoint Presentation</vt:lpstr>
      <vt:lpstr>PowerPoint Presentation</vt:lpstr>
      <vt:lpstr>PowerPoint Presentation</vt:lpstr>
      <vt:lpstr>ORSP-IG: Investment Grants</vt:lpstr>
      <vt:lpstr>ORSP-IG: Inspired by UM2020 Strategic Plan</vt:lpstr>
      <vt:lpstr>ORSP-IG: Review Criteria (previous rounds)</vt:lpstr>
      <vt:lpstr>ORSP-IG: Review Criteria (previous rounds)</vt:lpstr>
      <vt:lpstr>ORSP-IG: Review Criteria (previous rounds)</vt:lpstr>
      <vt:lpstr>ORSP-IG: Review Process</vt:lpstr>
      <vt:lpstr>ORSP-IG: Awards and Requirements</vt:lpstr>
      <vt:lpstr>ORSP-IG: Round 1 Awards</vt:lpstr>
      <vt:lpstr>ORSP-IG: Round 2 Awards</vt:lpstr>
      <vt:lpstr>ORSP-IG: Round 3 Request for Proposals</vt:lpstr>
      <vt:lpstr>End of Workshop</vt:lpstr>
    </vt:vector>
  </TitlesOfParts>
  <Company>University of Mississippi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&amp; Agenda</dc:title>
  <dc:creator>Jason Hale</dc:creator>
  <cp:lastModifiedBy>Jason Hale</cp:lastModifiedBy>
  <cp:revision>481</cp:revision>
  <cp:lastPrinted>2013-11-11T17:32:22Z</cp:lastPrinted>
  <dcterms:created xsi:type="dcterms:W3CDTF">2013-03-22T12:56:53Z</dcterms:created>
  <dcterms:modified xsi:type="dcterms:W3CDTF">2016-10-24T17:50:28Z</dcterms:modified>
</cp:coreProperties>
</file>