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2" r:id="rId2"/>
    <p:sldMasterId id="2147483678" r:id="rId3"/>
    <p:sldMasterId id="2147483687" r:id="rId4"/>
    <p:sldMasterId id="2147483708" r:id="rId5"/>
    <p:sldMasterId id="2147483719" r:id="rId6"/>
    <p:sldMasterId id="2147483729" r:id="rId7"/>
    <p:sldMasterId id="2147483740" r:id="rId8"/>
  </p:sldMasterIdLst>
  <p:notesMasterIdLst>
    <p:notesMasterId r:id="rId55"/>
  </p:notesMasterIdLst>
  <p:handoutMasterIdLst>
    <p:handoutMasterId r:id="rId56"/>
  </p:handoutMasterIdLst>
  <p:sldIdLst>
    <p:sldId id="794" r:id="rId9"/>
    <p:sldId id="920" r:id="rId10"/>
    <p:sldId id="909" r:id="rId11"/>
    <p:sldId id="907" r:id="rId12"/>
    <p:sldId id="927" r:id="rId13"/>
    <p:sldId id="866" r:id="rId14"/>
    <p:sldId id="867" r:id="rId15"/>
    <p:sldId id="868" r:id="rId16"/>
    <p:sldId id="870" r:id="rId17"/>
    <p:sldId id="910" r:id="rId18"/>
    <p:sldId id="929" r:id="rId19"/>
    <p:sldId id="911" r:id="rId20"/>
    <p:sldId id="931" r:id="rId21"/>
    <p:sldId id="833" r:id="rId22"/>
    <p:sldId id="923" r:id="rId23"/>
    <p:sldId id="926" r:id="rId24"/>
    <p:sldId id="925" r:id="rId25"/>
    <p:sldId id="933" r:id="rId26"/>
    <p:sldId id="934" r:id="rId27"/>
    <p:sldId id="871" r:id="rId28"/>
    <p:sldId id="928" r:id="rId29"/>
    <p:sldId id="872" r:id="rId30"/>
    <p:sldId id="935" r:id="rId31"/>
    <p:sldId id="915" r:id="rId32"/>
    <p:sldId id="908" r:id="rId33"/>
    <p:sldId id="834" r:id="rId34"/>
    <p:sldId id="835" r:id="rId35"/>
    <p:sldId id="873" r:id="rId36"/>
    <p:sldId id="874" r:id="rId37"/>
    <p:sldId id="875" r:id="rId38"/>
    <p:sldId id="936" r:id="rId39"/>
    <p:sldId id="921" r:id="rId40"/>
    <p:sldId id="912" r:id="rId41"/>
    <p:sldId id="913" r:id="rId42"/>
    <p:sldId id="905" r:id="rId43"/>
    <p:sldId id="903" r:id="rId44"/>
    <p:sldId id="917" r:id="rId45"/>
    <p:sldId id="922" r:id="rId46"/>
    <p:sldId id="938" r:id="rId47"/>
    <p:sldId id="916" r:id="rId48"/>
    <p:sldId id="937" r:id="rId49"/>
    <p:sldId id="939" r:id="rId50"/>
    <p:sldId id="943" r:id="rId51"/>
    <p:sldId id="944" r:id="rId52"/>
    <p:sldId id="942" r:id="rId53"/>
    <p:sldId id="945" r:id="rId5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609"/>
    <a:srgbClr val="162B48"/>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46" autoAdjust="0"/>
    <p:restoredTop sz="90723" autoAdjust="0"/>
  </p:normalViewPr>
  <p:slideViewPr>
    <p:cSldViewPr snapToGrid="0">
      <p:cViewPr>
        <p:scale>
          <a:sx n="85" d="100"/>
          <a:sy n="85" d="100"/>
        </p:scale>
        <p:origin x="976" y="728"/>
      </p:cViewPr>
      <p:guideLst>
        <p:guide orient="horz" pos="2160"/>
        <p:guide pos="3840"/>
      </p:guideLst>
    </p:cSldViewPr>
  </p:slideViewPr>
  <p:notesTextViewPr>
    <p:cViewPr>
      <p:scale>
        <a:sx n="3" d="2"/>
        <a:sy n="3" d="2"/>
      </p:scale>
      <p:origin x="0" y="0"/>
    </p:cViewPr>
  </p:notesTextViewPr>
  <p:sorterViewPr>
    <p:cViewPr varScale="1">
      <p:scale>
        <a:sx n="1" d="1"/>
        <a:sy n="1" d="1"/>
      </p:scale>
      <p:origin x="0" y="-726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58606167057687E-2"/>
          <c:y val="9.7737228961677788E-2"/>
          <c:w val="0.93759503690692947"/>
          <c:h val="0.807880283656354"/>
        </c:manualLayout>
      </c:layout>
      <c:barChart>
        <c:barDir val="col"/>
        <c:grouping val="percentStacked"/>
        <c:varyColors val="0"/>
        <c:ser>
          <c:idx val="0"/>
          <c:order val="0"/>
          <c:tx>
            <c:strRef>
              <c:f>Sheet1!$A$2</c:f>
              <c:strCache>
                <c:ptCount val="1"/>
                <c:pt idx="0">
                  <c:v>Men</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Sheet1!$B$1:$E$1</c:f>
              <c:strCache>
                <c:ptCount val="4"/>
                <c:pt idx="0">
                  <c:v>Tenured</c:v>
                </c:pt>
                <c:pt idx="1">
                  <c:v>Tenure-Track</c:v>
                </c:pt>
                <c:pt idx="2">
                  <c:v>Non-tenure track</c:v>
                </c:pt>
                <c:pt idx="3">
                  <c:v>Total</c:v>
                </c:pt>
              </c:strCache>
            </c:strRef>
          </c:cat>
          <c:val>
            <c:numRef>
              <c:f>Sheet1!$B$2:$E$2</c:f>
              <c:numCache>
                <c:formatCode>0%</c:formatCode>
                <c:ptCount val="4"/>
                <c:pt idx="0">
                  <c:v>0.67</c:v>
                </c:pt>
                <c:pt idx="1">
                  <c:v>0.57999999999999996</c:v>
                </c:pt>
                <c:pt idx="2">
                  <c:v>0.42</c:v>
                </c:pt>
                <c:pt idx="3">
                  <c:v>0.55000000000000004</c:v>
                </c:pt>
              </c:numCache>
            </c:numRef>
          </c:val>
          <c:extLst>
            <c:ext xmlns:c16="http://schemas.microsoft.com/office/drawing/2014/chart" uri="{C3380CC4-5D6E-409C-BE32-E72D297353CC}">
              <c16:uniqueId val="{00000000-E312-B249-852C-33388ED0638A}"/>
            </c:ext>
          </c:extLst>
        </c:ser>
        <c:ser>
          <c:idx val="1"/>
          <c:order val="1"/>
          <c:tx>
            <c:strRef>
              <c:f>Sheet1!$A$3</c:f>
              <c:strCache>
                <c:ptCount val="1"/>
                <c:pt idx="0">
                  <c:v>Women</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Sheet1!$B$1:$E$1</c:f>
              <c:strCache>
                <c:ptCount val="4"/>
                <c:pt idx="0">
                  <c:v>Tenured</c:v>
                </c:pt>
                <c:pt idx="1">
                  <c:v>Tenure-Track</c:v>
                </c:pt>
                <c:pt idx="2">
                  <c:v>Non-tenure track</c:v>
                </c:pt>
                <c:pt idx="3">
                  <c:v>Total</c:v>
                </c:pt>
              </c:strCache>
            </c:strRef>
          </c:cat>
          <c:val>
            <c:numRef>
              <c:f>Sheet1!$B$3:$E$3</c:f>
              <c:numCache>
                <c:formatCode>0%</c:formatCode>
                <c:ptCount val="4"/>
                <c:pt idx="0">
                  <c:v>0.33</c:v>
                </c:pt>
                <c:pt idx="1">
                  <c:v>0.42</c:v>
                </c:pt>
                <c:pt idx="2">
                  <c:v>0.57999999999999996</c:v>
                </c:pt>
                <c:pt idx="3">
                  <c:v>0.45</c:v>
                </c:pt>
              </c:numCache>
            </c:numRef>
          </c:val>
          <c:extLst>
            <c:ext xmlns:c16="http://schemas.microsoft.com/office/drawing/2014/chart" uri="{C3380CC4-5D6E-409C-BE32-E72D297353CC}">
              <c16:uniqueId val="{00000001-E312-B249-852C-33388ED0638A}"/>
            </c:ext>
          </c:extLst>
        </c:ser>
        <c:dLbls>
          <c:dLblPos val="ctr"/>
          <c:showLegendKey val="0"/>
          <c:showVal val="1"/>
          <c:showCatName val="0"/>
          <c:showSerName val="0"/>
          <c:showPercent val="0"/>
          <c:showBubbleSize val="0"/>
        </c:dLbls>
        <c:gapWidth val="79"/>
        <c:overlap val="100"/>
        <c:axId val="265632143"/>
        <c:axId val="685858031"/>
      </c:barChart>
      <c:catAx>
        <c:axId val="2656321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85858031"/>
        <c:crosses val="autoZero"/>
        <c:auto val="1"/>
        <c:lblAlgn val="ctr"/>
        <c:lblOffset val="100"/>
        <c:noMultiLvlLbl val="0"/>
      </c:catAx>
      <c:valAx>
        <c:axId val="685858031"/>
        <c:scaling>
          <c:orientation val="minMax"/>
        </c:scaling>
        <c:delete val="1"/>
        <c:axPos val="l"/>
        <c:numFmt formatCode="0%" sourceLinked="1"/>
        <c:majorTickMark val="none"/>
        <c:minorTickMark val="none"/>
        <c:tickLblPos val="nextTo"/>
        <c:crossAx val="2656321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Black</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Sheet1!$B$1:$E$1</c:f>
              <c:strCache>
                <c:ptCount val="4"/>
                <c:pt idx="0">
                  <c:v>Tenured</c:v>
                </c:pt>
                <c:pt idx="1">
                  <c:v>Tenure-Track</c:v>
                </c:pt>
                <c:pt idx="2">
                  <c:v>Non-tenure track</c:v>
                </c:pt>
                <c:pt idx="3">
                  <c:v>Total</c:v>
                </c:pt>
              </c:strCache>
            </c:strRef>
          </c:cat>
          <c:val>
            <c:numRef>
              <c:f>Sheet1!$B$2:$E$2</c:f>
              <c:numCache>
                <c:formatCode>0%</c:formatCode>
                <c:ptCount val="4"/>
                <c:pt idx="0">
                  <c:v>0.06</c:v>
                </c:pt>
                <c:pt idx="1">
                  <c:v>0.05</c:v>
                </c:pt>
                <c:pt idx="2">
                  <c:v>0.06</c:v>
                </c:pt>
                <c:pt idx="3">
                  <c:v>0.06</c:v>
                </c:pt>
              </c:numCache>
            </c:numRef>
          </c:val>
          <c:extLst>
            <c:ext xmlns:c16="http://schemas.microsoft.com/office/drawing/2014/chart" uri="{C3380CC4-5D6E-409C-BE32-E72D297353CC}">
              <c16:uniqueId val="{00000000-D568-7F45-8E43-4615D4A27147}"/>
            </c:ext>
          </c:extLst>
        </c:ser>
        <c:ser>
          <c:idx val="1"/>
          <c:order val="1"/>
          <c:tx>
            <c:strRef>
              <c:f>Sheet1!$A$3</c:f>
              <c:strCache>
                <c:ptCount val="1"/>
                <c:pt idx="0">
                  <c:v>White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Sheet1!$B$1:$E$1</c:f>
              <c:strCache>
                <c:ptCount val="4"/>
                <c:pt idx="0">
                  <c:v>Tenured</c:v>
                </c:pt>
                <c:pt idx="1">
                  <c:v>Tenure-Track</c:v>
                </c:pt>
                <c:pt idx="2">
                  <c:v>Non-tenure track</c:v>
                </c:pt>
                <c:pt idx="3">
                  <c:v>Total</c:v>
                </c:pt>
              </c:strCache>
            </c:strRef>
          </c:cat>
          <c:val>
            <c:numRef>
              <c:f>Sheet1!$B$3:$E$3</c:f>
              <c:numCache>
                <c:formatCode>0%</c:formatCode>
                <c:ptCount val="4"/>
                <c:pt idx="0">
                  <c:v>0.82</c:v>
                </c:pt>
                <c:pt idx="1">
                  <c:v>0.68</c:v>
                </c:pt>
                <c:pt idx="2">
                  <c:v>0.83</c:v>
                </c:pt>
                <c:pt idx="3">
                  <c:v>0.8</c:v>
                </c:pt>
              </c:numCache>
            </c:numRef>
          </c:val>
          <c:extLst>
            <c:ext xmlns:c16="http://schemas.microsoft.com/office/drawing/2014/chart" uri="{C3380CC4-5D6E-409C-BE32-E72D297353CC}">
              <c16:uniqueId val="{00000001-D568-7F45-8E43-4615D4A27147}"/>
            </c:ext>
          </c:extLst>
        </c:ser>
        <c:ser>
          <c:idx val="2"/>
          <c:order val="2"/>
          <c:tx>
            <c:strRef>
              <c:f>Sheet1!$A$4</c:f>
              <c:strCache>
                <c:ptCount val="1"/>
                <c:pt idx="0">
                  <c:v>Asian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Sheet1!$B$1:$E$1</c:f>
              <c:strCache>
                <c:ptCount val="4"/>
                <c:pt idx="0">
                  <c:v>Tenured</c:v>
                </c:pt>
                <c:pt idx="1">
                  <c:v>Tenure-Track</c:v>
                </c:pt>
                <c:pt idx="2">
                  <c:v>Non-tenure track</c:v>
                </c:pt>
                <c:pt idx="3">
                  <c:v>Total</c:v>
                </c:pt>
              </c:strCache>
            </c:strRef>
          </c:cat>
          <c:val>
            <c:numRef>
              <c:f>Sheet1!$B$4:$E$4</c:f>
              <c:numCache>
                <c:formatCode>0%</c:formatCode>
                <c:ptCount val="4"/>
                <c:pt idx="0">
                  <c:v>0.05</c:v>
                </c:pt>
                <c:pt idx="1">
                  <c:v>0.22</c:v>
                </c:pt>
                <c:pt idx="2">
                  <c:v>0.05</c:v>
                </c:pt>
                <c:pt idx="3">
                  <c:v>0.08</c:v>
                </c:pt>
              </c:numCache>
            </c:numRef>
          </c:val>
          <c:extLst>
            <c:ext xmlns:c16="http://schemas.microsoft.com/office/drawing/2014/chart" uri="{C3380CC4-5D6E-409C-BE32-E72D297353CC}">
              <c16:uniqueId val="{00000002-D568-7F45-8E43-4615D4A27147}"/>
            </c:ext>
          </c:extLst>
        </c:ser>
        <c:ser>
          <c:idx val="3"/>
          <c:order val="3"/>
          <c:tx>
            <c:strRef>
              <c:f>Sheet1!$A$5</c:f>
              <c:strCache>
                <c:ptCount val="1"/>
                <c:pt idx="0">
                  <c:v>Other Racial Groups</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Sheet1!$B$1:$E$1</c:f>
              <c:strCache>
                <c:ptCount val="4"/>
                <c:pt idx="0">
                  <c:v>Tenured</c:v>
                </c:pt>
                <c:pt idx="1">
                  <c:v>Tenure-Track</c:v>
                </c:pt>
                <c:pt idx="2">
                  <c:v>Non-tenure track</c:v>
                </c:pt>
                <c:pt idx="3">
                  <c:v>Total</c:v>
                </c:pt>
              </c:strCache>
            </c:strRef>
          </c:cat>
          <c:val>
            <c:numRef>
              <c:f>Sheet1!$B$5:$E$5</c:f>
              <c:numCache>
                <c:formatCode>0%</c:formatCode>
                <c:ptCount val="4"/>
                <c:pt idx="0">
                  <c:v>7.0000000000000007E-2</c:v>
                </c:pt>
                <c:pt idx="1">
                  <c:v>0.05</c:v>
                </c:pt>
                <c:pt idx="2">
                  <c:v>0.06</c:v>
                </c:pt>
                <c:pt idx="3">
                  <c:v>0.06</c:v>
                </c:pt>
              </c:numCache>
            </c:numRef>
          </c:val>
          <c:extLst>
            <c:ext xmlns:c16="http://schemas.microsoft.com/office/drawing/2014/chart" uri="{C3380CC4-5D6E-409C-BE32-E72D297353CC}">
              <c16:uniqueId val="{00000000-BD93-0F4D-ACED-85AC47B4CEA4}"/>
            </c:ext>
          </c:extLst>
        </c:ser>
        <c:dLbls>
          <c:dLblPos val="ctr"/>
          <c:showLegendKey val="0"/>
          <c:showVal val="1"/>
          <c:showCatName val="0"/>
          <c:showSerName val="0"/>
          <c:showPercent val="0"/>
          <c:showBubbleSize val="0"/>
        </c:dLbls>
        <c:gapWidth val="79"/>
        <c:overlap val="100"/>
        <c:axId val="265632143"/>
        <c:axId val="685858031"/>
      </c:barChart>
      <c:catAx>
        <c:axId val="2656321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85858031"/>
        <c:crosses val="autoZero"/>
        <c:auto val="1"/>
        <c:lblAlgn val="ctr"/>
        <c:lblOffset val="100"/>
        <c:noMultiLvlLbl val="0"/>
      </c:catAx>
      <c:valAx>
        <c:axId val="685858031"/>
        <c:scaling>
          <c:orientation val="minMax"/>
        </c:scaling>
        <c:delete val="1"/>
        <c:axPos val="l"/>
        <c:numFmt formatCode="0%" sourceLinked="1"/>
        <c:majorTickMark val="none"/>
        <c:minorTickMark val="none"/>
        <c:tickLblPos val="nextTo"/>
        <c:crossAx val="2656321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Men</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Sheet1!$B$2</c:f>
              <c:numCache>
                <c:formatCode>0%</c:formatCode>
                <c:ptCount val="1"/>
                <c:pt idx="0">
                  <c:v>0.53</c:v>
                </c:pt>
              </c:numCache>
            </c:numRef>
          </c:val>
          <c:extLst>
            <c:ext xmlns:c16="http://schemas.microsoft.com/office/drawing/2014/chart" uri="{C3380CC4-5D6E-409C-BE32-E72D297353CC}">
              <c16:uniqueId val="{00000000-E312-B249-852C-33388ED0638A}"/>
            </c:ext>
          </c:extLst>
        </c:ser>
        <c:ser>
          <c:idx val="1"/>
          <c:order val="1"/>
          <c:tx>
            <c:strRef>
              <c:f>Sheet1!$A$3</c:f>
              <c:strCache>
                <c:ptCount val="1"/>
                <c:pt idx="0">
                  <c:v>Women</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Sheet1!$B$3</c:f>
              <c:numCache>
                <c:formatCode>0%</c:formatCode>
                <c:ptCount val="1"/>
                <c:pt idx="0">
                  <c:v>0.47</c:v>
                </c:pt>
              </c:numCache>
            </c:numRef>
          </c:val>
          <c:extLst>
            <c:ext xmlns:c16="http://schemas.microsoft.com/office/drawing/2014/chart" uri="{C3380CC4-5D6E-409C-BE32-E72D297353CC}">
              <c16:uniqueId val="{00000001-E312-B249-852C-33388ED0638A}"/>
            </c:ext>
          </c:extLst>
        </c:ser>
        <c:dLbls>
          <c:showLegendKey val="0"/>
          <c:showVal val="1"/>
          <c:showCatName val="0"/>
          <c:showSerName val="0"/>
          <c:showPercent val="0"/>
          <c:showBubbleSize val="0"/>
        </c:dLbls>
        <c:gapWidth val="95"/>
        <c:overlap val="100"/>
        <c:axId val="265632143"/>
        <c:axId val="685858031"/>
      </c:barChart>
      <c:catAx>
        <c:axId val="265632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85858031"/>
        <c:crosses val="autoZero"/>
        <c:auto val="1"/>
        <c:lblAlgn val="ctr"/>
        <c:lblOffset val="100"/>
        <c:noMultiLvlLbl val="0"/>
      </c:catAx>
      <c:valAx>
        <c:axId val="685858031"/>
        <c:scaling>
          <c:orientation val="minMax"/>
        </c:scaling>
        <c:delete val="1"/>
        <c:axPos val="l"/>
        <c:numFmt formatCode="0%" sourceLinked="1"/>
        <c:majorTickMark val="none"/>
        <c:minorTickMark val="none"/>
        <c:tickLblPos val="nextTo"/>
        <c:crossAx val="2656321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People of Color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Sheet1!$B$2</c:f>
              <c:numCache>
                <c:formatCode>0%</c:formatCode>
                <c:ptCount val="1"/>
                <c:pt idx="0">
                  <c:v>0.24</c:v>
                </c:pt>
              </c:numCache>
            </c:numRef>
          </c:val>
          <c:extLst>
            <c:ext xmlns:c16="http://schemas.microsoft.com/office/drawing/2014/chart" uri="{C3380CC4-5D6E-409C-BE32-E72D297353CC}">
              <c16:uniqueId val="{00000000-D568-7F45-8E43-4615D4A27147}"/>
            </c:ext>
          </c:extLst>
        </c:ser>
        <c:ser>
          <c:idx val="1"/>
          <c:order val="1"/>
          <c:tx>
            <c:strRef>
              <c:f>Sheet1!$A$3</c:f>
              <c:strCache>
                <c:ptCount val="1"/>
                <c:pt idx="0">
                  <c:v>White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Sheet1!$B$3</c:f>
              <c:numCache>
                <c:formatCode>0%</c:formatCode>
                <c:ptCount val="1"/>
                <c:pt idx="0">
                  <c:v>0.76</c:v>
                </c:pt>
              </c:numCache>
            </c:numRef>
          </c:val>
          <c:extLst>
            <c:ext xmlns:c16="http://schemas.microsoft.com/office/drawing/2014/chart" uri="{C3380CC4-5D6E-409C-BE32-E72D297353CC}">
              <c16:uniqueId val="{00000001-D568-7F45-8E43-4615D4A27147}"/>
            </c:ext>
          </c:extLst>
        </c:ser>
        <c:dLbls>
          <c:dLblPos val="ctr"/>
          <c:showLegendKey val="0"/>
          <c:showVal val="1"/>
          <c:showCatName val="0"/>
          <c:showSerName val="0"/>
          <c:showPercent val="0"/>
          <c:showBubbleSize val="0"/>
        </c:dLbls>
        <c:gapWidth val="79"/>
        <c:overlap val="100"/>
        <c:axId val="265632143"/>
        <c:axId val="685858031"/>
      </c:barChart>
      <c:catAx>
        <c:axId val="2656321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85858031"/>
        <c:crosses val="autoZero"/>
        <c:auto val="1"/>
        <c:lblAlgn val="ctr"/>
        <c:lblOffset val="100"/>
        <c:noMultiLvlLbl val="0"/>
      </c:catAx>
      <c:valAx>
        <c:axId val="685858031"/>
        <c:scaling>
          <c:orientation val="minMax"/>
        </c:scaling>
        <c:delete val="1"/>
        <c:axPos val="l"/>
        <c:numFmt formatCode="0%" sourceLinked="1"/>
        <c:majorTickMark val="none"/>
        <c:minorTickMark val="none"/>
        <c:tickLblPos val="nextTo"/>
        <c:crossAx val="2656321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6" tIns="46587" rIns="93176"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4"/>
          </a:xfrm>
          <a:prstGeom prst="rect">
            <a:avLst/>
          </a:prstGeom>
        </p:spPr>
        <p:txBody>
          <a:bodyPr vert="horz" lIns="93176" tIns="46587" rIns="93176" bIns="46587" rtlCol="0"/>
          <a:lstStyle>
            <a:lvl1pPr algn="r">
              <a:defRPr sz="1200"/>
            </a:lvl1pPr>
          </a:lstStyle>
          <a:p>
            <a:fld id="{D05E77C2-3ABB-47C1-9FE9-12D81FCE3F9D}" type="datetimeFigureOut">
              <a:rPr lang="en-US" smtClean="0"/>
              <a:pPr/>
              <a:t>5/20/20</a:t>
            </a:fld>
            <a:endParaRPr lang="en-US"/>
          </a:p>
        </p:txBody>
      </p:sp>
      <p:sp>
        <p:nvSpPr>
          <p:cNvPr id="4" name="Footer Placeholder 3"/>
          <p:cNvSpPr>
            <a:spLocks noGrp="1"/>
          </p:cNvSpPr>
          <p:nvPr>
            <p:ph type="ftr" sz="quarter" idx="2"/>
          </p:nvPr>
        </p:nvSpPr>
        <p:spPr>
          <a:xfrm>
            <a:off x="1" y="8829968"/>
            <a:ext cx="3037840" cy="466433"/>
          </a:xfrm>
          <a:prstGeom prst="rect">
            <a:avLst/>
          </a:prstGeom>
        </p:spPr>
        <p:txBody>
          <a:bodyPr vert="horz" lIns="93176" tIns="46587" rIns="93176"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3176" tIns="46587" rIns="93176" bIns="46587" rtlCol="0" anchor="b"/>
          <a:lstStyle>
            <a:lvl1pPr algn="r">
              <a:defRPr sz="1200"/>
            </a:lvl1pPr>
          </a:lstStyle>
          <a:p>
            <a:fld id="{7D3FF726-08BB-4993-84EE-B837033A1957}" type="slidenum">
              <a:rPr lang="en-US" smtClean="0"/>
              <a:pPr/>
              <a:t>‹#›</a:t>
            </a:fld>
            <a:endParaRPr lang="en-US"/>
          </a:p>
        </p:txBody>
      </p:sp>
    </p:spTree>
    <p:extLst>
      <p:ext uri="{BB962C8B-B14F-4D97-AF65-F5344CB8AC3E}">
        <p14:creationId xmlns:p14="http://schemas.microsoft.com/office/powerpoint/2010/main" val="1379783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6" tIns="46587" rIns="93176"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76" tIns="46587" rIns="93176" bIns="46587" rtlCol="0"/>
          <a:lstStyle>
            <a:lvl1pPr algn="r">
              <a:defRPr sz="1200"/>
            </a:lvl1pPr>
          </a:lstStyle>
          <a:p>
            <a:fld id="{DA7A0D6E-793F-4E5C-A586-752BA9987E2D}" type="datetimeFigureOut">
              <a:rPr lang="en-US" smtClean="0"/>
              <a:pPr/>
              <a:t>5/20/20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6" tIns="46587" rIns="93176" bIns="46587"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6" tIns="46587" rIns="93176"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3176" tIns="46587" rIns="93176"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76" tIns="46587" rIns="93176" bIns="46587" rtlCol="0" anchor="b"/>
          <a:lstStyle>
            <a:lvl1pPr algn="r">
              <a:defRPr sz="1200"/>
            </a:lvl1pPr>
          </a:lstStyle>
          <a:p>
            <a:fld id="{591C74D2-0B7A-4D33-B332-D2025EEA4C98}" type="slidenum">
              <a:rPr lang="en-US" smtClean="0"/>
              <a:pPr/>
              <a:t>‹#›</a:t>
            </a:fld>
            <a:endParaRPr lang="en-US" dirty="0"/>
          </a:p>
        </p:txBody>
      </p:sp>
    </p:spTree>
    <p:extLst>
      <p:ext uri="{BB962C8B-B14F-4D97-AF65-F5344CB8AC3E}">
        <p14:creationId xmlns:p14="http://schemas.microsoft.com/office/powerpoint/2010/main" val="3950315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a:p>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1</a:t>
            </a:fld>
            <a:endParaRPr lang="en-US" dirty="0"/>
          </a:p>
        </p:txBody>
      </p:sp>
    </p:spTree>
    <p:extLst>
      <p:ext uri="{BB962C8B-B14F-4D97-AF65-F5344CB8AC3E}">
        <p14:creationId xmlns:p14="http://schemas.microsoft.com/office/powerpoint/2010/main" val="3154919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4238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3989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18</a:t>
            </a:fld>
            <a:endParaRPr lang="en-US" dirty="0"/>
          </a:p>
        </p:txBody>
      </p:sp>
    </p:spTree>
    <p:extLst>
      <p:ext uri="{BB962C8B-B14F-4D97-AF65-F5344CB8AC3E}">
        <p14:creationId xmlns:p14="http://schemas.microsoft.com/office/powerpoint/2010/main" val="165041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19</a:t>
            </a:fld>
            <a:endParaRPr lang="en-US" dirty="0"/>
          </a:p>
        </p:txBody>
      </p:sp>
    </p:spTree>
    <p:extLst>
      <p:ext uri="{BB962C8B-B14F-4D97-AF65-F5344CB8AC3E}">
        <p14:creationId xmlns:p14="http://schemas.microsoft.com/office/powerpoint/2010/main" val="347773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7568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21</a:t>
            </a:fld>
            <a:endParaRPr lang="en-US" dirty="0"/>
          </a:p>
        </p:txBody>
      </p:sp>
    </p:spTree>
    <p:extLst>
      <p:ext uri="{BB962C8B-B14F-4D97-AF65-F5344CB8AC3E}">
        <p14:creationId xmlns:p14="http://schemas.microsoft.com/office/powerpoint/2010/main" val="606055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3323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5629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Trends – good point</a:t>
            </a:r>
          </a:p>
        </p:txBody>
      </p:sp>
      <p:sp>
        <p:nvSpPr>
          <p:cNvPr id="4" name="Slide Number Placeholder 3"/>
          <p:cNvSpPr>
            <a:spLocks noGrp="1"/>
          </p:cNvSpPr>
          <p:nvPr>
            <p:ph type="sldNum" sz="quarter" idx="5"/>
          </p:nvPr>
        </p:nvSpPr>
        <p:spPr/>
        <p:txBody>
          <a:bodyPr/>
          <a:lstStyle/>
          <a:p>
            <a:fld id="{2E9C1770-FE81-428D-A016-BDFD198AD1D4}" type="slidenum">
              <a:rPr lang="en-US" smtClean="0"/>
              <a:t>24</a:t>
            </a:fld>
            <a:endParaRPr lang="en-US"/>
          </a:p>
        </p:txBody>
      </p:sp>
    </p:spTree>
    <p:extLst>
      <p:ext uri="{BB962C8B-B14F-4D97-AF65-F5344CB8AC3E}">
        <p14:creationId xmlns:p14="http://schemas.microsoft.com/office/powerpoint/2010/main" val="718937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student body is 76% white, 55% female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968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7861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 students are 60% white, 56% female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7122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2212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1540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501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4242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intersectional approaches – FIU international and</a:t>
            </a:r>
            <a:r>
              <a:rPr lang="en-US" baseline="0" dirty="0"/>
              <a:t> domestic faculty</a:t>
            </a:r>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34</a:t>
            </a:fld>
            <a:endParaRPr lang="en-US" dirty="0"/>
          </a:p>
        </p:txBody>
      </p:sp>
    </p:spTree>
    <p:extLst>
      <p:ext uri="{BB962C8B-B14F-4D97-AF65-F5344CB8AC3E}">
        <p14:creationId xmlns:p14="http://schemas.microsoft.com/office/powerpoint/2010/main" val="899039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39</a:t>
            </a:fld>
            <a:endParaRPr lang="en-US" dirty="0"/>
          </a:p>
        </p:txBody>
      </p:sp>
    </p:spTree>
    <p:extLst>
      <p:ext uri="{BB962C8B-B14F-4D97-AF65-F5344CB8AC3E}">
        <p14:creationId xmlns:p14="http://schemas.microsoft.com/office/powerpoint/2010/main" val="991292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2093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definitions may well evolve over time, so please don’t see them as constraining. Instead they’re meant to provide a thoughtful example of how others have defined these terms.</a:t>
            </a:r>
          </a:p>
        </p:txBody>
      </p:sp>
      <p:sp>
        <p:nvSpPr>
          <p:cNvPr id="4" name="Slide Number Placeholder 3"/>
          <p:cNvSpPr>
            <a:spLocks noGrp="1"/>
          </p:cNvSpPr>
          <p:nvPr>
            <p:ph type="sldNum" sz="quarter" idx="10"/>
          </p:nvPr>
        </p:nvSpPr>
        <p:spPr/>
        <p:txBody>
          <a:bodyPr/>
          <a:lstStyle/>
          <a:p>
            <a:pPr defTabSz="887416">
              <a:defRPr/>
            </a:pPr>
            <a:fld id="{FA0BD123-BC27-43B9-AC08-6A6E6F9B7EF1}" type="slidenum">
              <a:rPr lang="en-US">
                <a:solidFill>
                  <a:prstClr val="black"/>
                </a:solidFill>
                <a:latin typeface="Calibri" panose="020F0502020204030204"/>
              </a:rPr>
              <a:pPr defTabSz="887416">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4868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1C74D2-0B7A-4D33-B332-D2025EEA4C98}" type="slidenum">
              <a:rPr lang="en-US" smtClean="0"/>
              <a:pPr/>
              <a:t>7</a:t>
            </a:fld>
            <a:endParaRPr lang="en-US" dirty="0"/>
          </a:p>
        </p:txBody>
      </p:sp>
    </p:spTree>
    <p:extLst>
      <p:ext uri="{BB962C8B-B14F-4D97-AF65-F5344CB8AC3E}">
        <p14:creationId xmlns:p14="http://schemas.microsoft.com/office/powerpoint/2010/main" val="252008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8</a:t>
            </a:fld>
            <a:endParaRPr lang="en-US" dirty="0"/>
          </a:p>
        </p:txBody>
      </p:sp>
    </p:spTree>
    <p:extLst>
      <p:ext uri="{BB962C8B-B14F-4D97-AF65-F5344CB8AC3E}">
        <p14:creationId xmlns:p14="http://schemas.microsoft.com/office/powerpoint/2010/main" val="135193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9</a:t>
            </a:fld>
            <a:endParaRPr lang="en-US" dirty="0"/>
          </a:p>
        </p:txBody>
      </p:sp>
    </p:spTree>
    <p:extLst>
      <p:ext uri="{BB962C8B-B14F-4D97-AF65-F5344CB8AC3E}">
        <p14:creationId xmlns:p14="http://schemas.microsoft.com/office/powerpoint/2010/main" val="2710935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800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0530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C74D2-0B7A-4D33-B332-D2025EEA4C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3297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6172200"/>
            <a:ext cx="12192000" cy="457200"/>
          </a:xfrm>
          <a:prstGeom prst="rect">
            <a:avLst/>
          </a:prstGeom>
          <a:solidFill>
            <a:srgbClr val="AF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9" name="Rectangle 8"/>
          <p:cNvSpPr/>
          <p:nvPr userDrawn="1"/>
        </p:nvSpPr>
        <p:spPr>
          <a:xfrm>
            <a:off x="0" y="304800"/>
            <a:ext cx="12192000" cy="914400"/>
          </a:xfrm>
          <a:prstGeom prst="rect">
            <a:avLst/>
          </a:prstGeom>
          <a:solidFill>
            <a:srgbClr val="A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ffectLst/>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895475"/>
          </a:xfrm>
          <a:prstGeom prst="rect">
            <a:avLst/>
          </a:prstGeom>
          <a:effectLst>
            <a:outerShdw blurRad="50800" dist="38100" dir="5400000" algn="t" rotWithShape="0">
              <a:prstClr val="black">
                <a:alpha val="40000"/>
              </a:prstClr>
            </a:outerShdw>
          </a:effectLst>
        </p:spPr>
      </p:pic>
      <p:sp>
        <p:nvSpPr>
          <p:cNvPr id="2" name="Title 1"/>
          <p:cNvSpPr>
            <a:spLocks noGrp="1"/>
          </p:cNvSpPr>
          <p:nvPr>
            <p:ph type="ctrTitle" hasCustomPrompt="1"/>
          </p:nvPr>
        </p:nvSpPr>
        <p:spPr>
          <a:xfrm>
            <a:off x="812800" y="3733800"/>
            <a:ext cx="10566400" cy="838200"/>
          </a:xfrm>
        </p:spPr>
        <p:txBody>
          <a:bodyPr/>
          <a:lstStyle>
            <a:lvl1pPr algn="ctr">
              <a:defRPr sz="3600">
                <a:solidFill>
                  <a:srgbClr val="AF0000"/>
                </a:solidFill>
              </a:defRPr>
            </a:lvl1pPr>
          </a:lstStyle>
          <a:p>
            <a:r>
              <a:rPr lang="en-US" dirty="0"/>
              <a:t>Click here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59201" y="533400"/>
            <a:ext cx="4367935" cy="2636384"/>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3" y="4962524"/>
            <a:ext cx="12192003" cy="1895476"/>
          </a:xfrm>
          <a:prstGeom prst="rect">
            <a:avLst/>
          </a:prstGeom>
          <a:effectLst>
            <a:outerShdw blurRad="50800" dist="38100" dir="16200000" rotWithShape="0">
              <a:prstClr val="black">
                <a:alpha val="40000"/>
              </a:prstClr>
            </a:outerShdw>
          </a:effectLst>
        </p:spPr>
      </p:pic>
      <p:sp>
        <p:nvSpPr>
          <p:cNvPr id="3" name="Subtitle 2"/>
          <p:cNvSpPr>
            <a:spLocks noGrp="1"/>
          </p:cNvSpPr>
          <p:nvPr>
            <p:ph type="subTitle" idx="1"/>
          </p:nvPr>
        </p:nvSpPr>
        <p:spPr>
          <a:xfrm>
            <a:off x="1625600" y="5105400"/>
            <a:ext cx="8737600" cy="804862"/>
          </a:xfrm>
        </p:spPr>
        <p:txBody>
          <a:bodyPr>
            <a:normAutofit/>
          </a:bodyPr>
          <a:lstStyle>
            <a:lvl1pPr marL="0" indent="0" algn="ctr">
              <a:buNone/>
              <a:defRPr sz="2400" b="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8523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cxnSp>
        <p:nvCxnSpPr>
          <p:cNvPr id="10" name="Straight Connector 9"/>
          <p:cNvCxnSpPr/>
          <p:nvPr userDrawn="1"/>
        </p:nvCxnSpPr>
        <p:spPr>
          <a:xfrm>
            <a:off x="402337" y="6609451"/>
            <a:ext cx="9147545"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3104" y="6324600"/>
            <a:ext cx="2128432" cy="385226"/>
          </a:xfrm>
          <a:prstGeom prst="rect">
            <a:avLst/>
          </a:prstGeom>
        </p:spPr>
      </p:pic>
    </p:spTree>
    <p:extLst>
      <p:ext uri="{BB962C8B-B14F-4D97-AF65-F5344CB8AC3E}">
        <p14:creationId xmlns:p14="http://schemas.microsoft.com/office/powerpoint/2010/main" val="17961661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ubtitle 8"/>
          <p:cNvSpPr>
            <a:spLocks noGrp="1"/>
          </p:cNvSpPr>
          <p:nvPr>
            <p:ph type="subTitle" idx="1"/>
          </p:nvPr>
        </p:nvSpPr>
        <p:spPr>
          <a:xfrm>
            <a:off x="1828800" y="3563710"/>
            <a:ext cx="85344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7" name="Straight Connector 6"/>
          <p:cNvSpPr>
            <a:spLocks noChangeShapeType="1"/>
          </p:cNvSpPr>
          <p:nvPr/>
        </p:nvSpPr>
        <p:spPr bwMode="auto">
          <a:xfrm>
            <a:off x="207265" y="2047857"/>
            <a:ext cx="4901625"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Title Placeholder 21"/>
          <p:cNvSpPr txBox="1">
            <a:spLocks/>
          </p:cNvSpPr>
          <p:nvPr userDrawn="1"/>
        </p:nvSpPr>
        <p:spPr>
          <a:xfrm>
            <a:off x="0" y="468083"/>
            <a:ext cx="12192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sz="4000" b="1" i="0" dirty="0"/>
              <a:t>The University of Mississippi</a:t>
            </a:r>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9713" y="1404196"/>
            <a:ext cx="1551284" cy="1415205"/>
          </a:xfrm>
          <a:prstGeom prst="rect">
            <a:avLst/>
          </a:prstGeom>
        </p:spPr>
      </p:pic>
      <p:sp>
        <p:nvSpPr>
          <p:cNvPr id="13" name="Straight Connector 12"/>
          <p:cNvSpPr>
            <a:spLocks noChangeShapeType="1"/>
          </p:cNvSpPr>
          <p:nvPr userDrawn="1"/>
        </p:nvSpPr>
        <p:spPr bwMode="auto">
          <a:xfrm>
            <a:off x="7079463" y="2047857"/>
            <a:ext cx="4901211"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Tree>
    <p:extLst>
      <p:ext uri="{BB962C8B-B14F-4D97-AF65-F5344CB8AC3E}">
        <p14:creationId xmlns:p14="http://schemas.microsoft.com/office/powerpoint/2010/main" val="130889255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A79E1-3691-4945-ACB4-09B4964F5AA3}" type="datetimeFigureOut">
              <a:rPr lang="en-US" smtClean="0"/>
              <a:pPr/>
              <a:t>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1234593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pic>
        <p:nvPicPr>
          <p:cNvPr id="8" name="Picture 7" descr="OleMissScript_186-276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0405" y="6330958"/>
            <a:ext cx="1561131" cy="377381"/>
          </a:xfrm>
          <a:prstGeom prst="rect">
            <a:avLst/>
          </a:prstGeom>
        </p:spPr>
      </p:pic>
      <p:cxnSp>
        <p:nvCxnSpPr>
          <p:cNvPr id="10" name="Straight Connector 9"/>
          <p:cNvCxnSpPr/>
          <p:nvPr userDrawn="1"/>
        </p:nvCxnSpPr>
        <p:spPr>
          <a:xfrm>
            <a:off x="402336" y="6609451"/>
            <a:ext cx="9732056"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40766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cxnSp>
        <p:nvCxnSpPr>
          <p:cNvPr id="10" name="Straight Connector 9"/>
          <p:cNvCxnSpPr/>
          <p:nvPr userDrawn="1"/>
        </p:nvCxnSpPr>
        <p:spPr>
          <a:xfrm>
            <a:off x="402337" y="6609451"/>
            <a:ext cx="9147545"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3104" y="6324600"/>
            <a:ext cx="2128432" cy="385226"/>
          </a:xfrm>
          <a:prstGeom prst="rect">
            <a:avLst/>
          </a:prstGeom>
        </p:spPr>
      </p:pic>
    </p:spTree>
    <p:extLst>
      <p:ext uri="{BB962C8B-B14F-4D97-AF65-F5344CB8AC3E}">
        <p14:creationId xmlns:p14="http://schemas.microsoft.com/office/powerpoint/2010/main" val="4126405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464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
        <p:nvSpPr>
          <p:cNvPr id="7" name="Title Placeholder 1"/>
          <p:cNvSpPr>
            <a:spLocks noGrp="1"/>
          </p:cNvSpPr>
          <p:nvPr>
            <p:ph type="title"/>
          </p:nvPr>
        </p:nvSpPr>
        <p:spPr>
          <a:xfrm>
            <a:off x="609600" y="152400"/>
            <a:ext cx="10058400" cy="1066800"/>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38343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2843764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ubtitle 8"/>
          <p:cNvSpPr>
            <a:spLocks noGrp="1"/>
          </p:cNvSpPr>
          <p:nvPr>
            <p:ph type="subTitle" idx="1"/>
          </p:nvPr>
        </p:nvSpPr>
        <p:spPr>
          <a:xfrm>
            <a:off x="1828800" y="3563710"/>
            <a:ext cx="85344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7" name="Straight Connector 6"/>
          <p:cNvSpPr>
            <a:spLocks noChangeShapeType="1"/>
          </p:cNvSpPr>
          <p:nvPr/>
        </p:nvSpPr>
        <p:spPr bwMode="auto">
          <a:xfrm>
            <a:off x="207265" y="2047857"/>
            <a:ext cx="4901625"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Title Placeholder 21"/>
          <p:cNvSpPr txBox="1">
            <a:spLocks/>
          </p:cNvSpPr>
          <p:nvPr userDrawn="1"/>
        </p:nvSpPr>
        <p:spPr>
          <a:xfrm>
            <a:off x="0" y="468083"/>
            <a:ext cx="12192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sz="4000" b="1" i="0" dirty="0"/>
              <a:t>The University of Mississippi</a:t>
            </a:r>
          </a:p>
        </p:txBody>
      </p:sp>
      <p:pic>
        <p:nvPicPr>
          <p:cNvPr id="12" name="Picture 11" descr="Crest_TM.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9713" y="1404196"/>
            <a:ext cx="1551284" cy="1415205"/>
          </a:xfrm>
          <a:prstGeom prst="rect">
            <a:avLst/>
          </a:prstGeom>
        </p:spPr>
      </p:pic>
      <p:sp>
        <p:nvSpPr>
          <p:cNvPr id="13" name="Straight Connector 12"/>
          <p:cNvSpPr>
            <a:spLocks noChangeShapeType="1"/>
          </p:cNvSpPr>
          <p:nvPr userDrawn="1"/>
        </p:nvSpPr>
        <p:spPr bwMode="auto">
          <a:xfrm>
            <a:off x="7079463" y="2047857"/>
            <a:ext cx="4901211"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Tree>
    <p:extLst>
      <p:ext uri="{BB962C8B-B14F-4D97-AF65-F5344CB8AC3E}">
        <p14:creationId xmlns:p14="http://schemas.microsoft.com/office/powerpoint/2010/main" val="42577804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02336" y="2058358"/>
            <a:ext cx="11338560" cy="4434843"/>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Text Placeholder 6"/>
          <p:cNvSpPr>
            <a:spLocks noGrp="1"/>
          </p:cNvSpPr>
          <p:nvPr>
            <p:ph type="body" sz="quarter" idx="10" hasCustomPrompt="1"/>
          </p:nvPr>
        </p:nvSpPr>
        <p:spPr>
          <a:xfrm>
            <a:off x="205318" y="98425"/>
            <a:ext cx="11779249" cy="985838"/>
          </a:xfrm>
        </p:spPr>
        <p:txBody>
          <a:bodyPr>
            <a:normAutofit/>
          </a:bodyPr>
          <a:lstStyle>
            <a:lvl1pPr marL="0" indent="0" algn="ctr">
              <a:buFontTx/>
              <a:buNone/>
              <a:defRPr sz="4000" b="1" i="0" baseline="0"/>
            </a:lvl1pPr>
          </a:lstStyle>
          <a:p>
            <a:pPr lvl="0"/>
            <a:r>
              <a:rPr lang="en-US" dirty="0"/>
              <a:t>Click to Edit Title</a:t>
            </a:r>
          </a:p>
        </p:txBody>
      </p:sp>
    </p:spTree>
    <p:extLst>
      <p:ext uri="{BB962C8B-B14F-4D97-AF65-F5344CB8AC3E}">
        <p14:creationId xmlns:p14="http://schemas.microsoft.com/office/powerpoint/2010/main" val="82114148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914400"/>
          </a:xfrm>
        </p:spPr>
        <p:txBody>
          <a:bodyPr/>
          <a:lstStyle/>
          <a:p>
            <a:r>
              <a:rPr lang="en-US"/>
              <a:t>Click to edit Master title style</a:t>
            </a:r>
          </a:p>
        </p:txBody>
      </p:sp>
      <p:sp>
        <p:nvSpPr>
          <p:cNvPr id="3" name="Content Placeholder 2"/>
          <p:cNvSpPr>
            <a:spLocks noGrp="1"/>
          </p:cNvSpPr>
          <p:nvPr>
            <p:ph idx="1"/>
          </p:nvPr>
        </p:nvSpPr>
        <p:spPr>
          <a:xfrm>
            <a:off x="609600" y="1371600"/>
            <a:ext cx="10464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pPr/>
              <a:t>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64241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914400"/>
          </a:xfrm>
        </p:spPr>
        <p:txBody>
          <a:bodyPr/>
          <a:lstStyle/>
          <a:p>
            <a:r>
              <a:rPr lang="en-US"/>
              <a:t>Click to edit Master title style</a:t>
            </a:r>
          </a:p>
        </p:txBody>
      </p:sp>
      <p:sp>
        <p:nvSpPr>
          <p:cNvPr id="3" name="Content Placeholder 2"/>
          <p:cNvSpPr>
            <a:spLocks noGrp="1"/>
          </p:cNvSpPr>
          <p:nvPr>
            <p:ph idx="1"/>
          </p:nvPr>
        </p:nvSpPr>
        <p:spPr>
          <a:xfrm>
            <a:off x="609600" y="1371600"/>
            <a:ext cx="10464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pPr/>
              <a:t>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14688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5402"/>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95402"/>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pPr/>
              <a:t>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FED1A7-FB98-43FD-AA3D-E7C3EC56B298}" type="slidenum">
              <a:rPr lang="en-US" smtClean="0"/>
              <a:pPr/>
              <a:t>‹#›</a:t>
            </a:fld>
            <a:endParaRPr lang="en-US" dirty="0"/>
          </a:p>
        </p:txBody>
      </p:sp>
      <p:sp>
        <p:nvSpPr>
          <p:cNvPr id="10" name="Content Placeholder 2"/>
          <p:cNvSpPr>
            <a:spLocks noGrp="1"/>
          </p:cNvSpPr>
          <p:nvPr>
            <p:ph sz="half" idx="13"/>
          </p:nvPr>
        </p:nvSpPr>
        <p:spPr>
          <a:xfrm>
            <a:off x="609600" y="3581401"/>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4"/>
          </p:nvPr>
        </p:nvSpPr>
        <p:spPr>
          <a:xfrm>
            <a:off x="6197600" y="3581401"/>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4880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pic>
        <p:nvPicPr>
          <p:cNvPr id="8" name="Picture 7" descr="OleMissScript_186-276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0405" y="6330958"/>
            <a:ext cx="1561131" cy="377381"/>
          </a:xfrm>
          <a:prstGeom prst="rect">
            <a:avLst/>
          </a:prstGeom>
        </p:spPr>
      </p:pic>
      <p:cxnSp>
        <p:nvCxnSpPr>
          <p:cNvPr id="10" name="Straight Connector 9"/>
          <p:cNvCxnSpPr/>
          <p:nvPr userDrawn="1"/>
        </p:nvCxnSpPr>
        <p:spPr>
          <a:xfrm>
            <a:off x="402336" y="6609451"/>
            <a:ext cx="9732056"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582662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cxnSp>
        <p:nvCxnSpPr>
          <p:cNvPr id="10" name="Straight Connector 9"/>
          <p:cNvCxnSpPr/>
          <p:nvPr userDrawn="1"/>
        </p:nvCxnSpPr>
        <p:spPr>
          <a:xfrm>
            <a:off x="402337" y="6609451"/>
            <a:ext cx="9147545"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3104" y="6324600"/>
            <a:ext cx="2128432" cy="385226"/>
          </a:xfrm>
          <a:prstGeom prst="rect">
            <a:avLst/>
          </a:prstGeom>
        </p:spPr>
      </p:pic>
    </p:spTree>
    <p:extLst>
      <p:ext uri="{BB962C8B-B14F-4D97-AF65-F5344CB8AC3E}">
        <p14:creationId xmlns:p14="http://schemas.microsoft.com/office/powerpoint/2010/main" val="178933076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464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
        <p:nvSpPr>
          <p:cNvPr id="7" name="Title Placeholder 1"/>
          <p:cNvSpPr>
            <a:spLocks noGrp="1"/>
          </p:cNvSpPr>
          <p:nvPr>
            <p:ph type="title"/>
          </p:nvPr>
        </p:nvSpPr>
        <p:spPr>
          <a:xfrm>
            <a:off x="609600" y="152400"/>
            <a:ext cx="10058400" cy="1066800"/>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107374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914400"/>
          </a:xfrm>
        </p:spPr>
        <p:txBody>
          <a:bodyPr/>
          <a:lstStyle/>
          <a:p>
            <a:r>
              <a:rPr lang="en-US"/>
              <a:t>Click to edit Master title style</a:t>
            </a:r>
          </a:p>
        </p:txBody>
      </p:sp>
      <p:sp>
        <p:nvSpPr>
          <p:cNvPr id="3" name="Content Placeholder 2"/>
          <p:cNvSpPr>
            <a:spLocks noGrp="1"/>
          </p:cNvSpPr>
          <p:nvPr>
            <p:ph idx="1"/>
          </p:nvPr>
        </p:nvSpPr>
        <p:spPr>
          <a:xfrm>
            <a:off x="609600" y="1371600"/>
            <a:ext cx="10464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pPr/>
              <a:t>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71287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ubtitle 8"/>
          <p:cNvSpPr>
            <a:spLocks noGrp="1"/>
          </p:cNvSpPr>
          <p:nvPr>
            <p:ph type="subTitle" idx="1"/>
          </p:nvPr>
        </p:nvSpPr>
        <p:spPr>
          <a:xfrm>
            <a:off x="1828800" y="3563710"/>
            <a:ext cx="85344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7" name="Straight Connector 6"/>
          <p:cNvSpPr>
            <a:spLocks noChangeShapeType="1"/>
          </p:cNvSpPr>
          <p:nvPr/>
        </p:nvSpPr>
        <p:spPr bwMode="auto">
          <a:xfrm>
            <a:off x="207265" y="2047857"/>
            <a:ext cx="4901625"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Title Placeholder 21"/>
          <p:cNvSpPr txBox="1">
            <a:spLocks/>
          </p:cNvSpPr>
          <p:nvPr userDrawn="1"/>
        </p:nvSpPr>
        <p:spPr>
          <a:xfrm>
            <a:off x="0" y="468083"/>
            <a:ext cx="12192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sz="4000" b="1" i="0" dirty="0"/>
              <a:t>The University of Mississippi</a:t>
            </a:r>
          </a:p>
        </p:txBody>
      </p:sp>
      <p:pic>
        <p:nvPicPr>
          <p:cNvPr id="12" name="Picture 11" descr="Crest_TM.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9713" y="1404196"/>
            <a:ext cx="1551284" cy="1415205"/>
          </a:xfrm>
          <a:prstGeom prst="rect">
            <a:avLst/>
          </a:prstGeom>
        </p:spPr>
      </p:pic>
      <p:sp>
        <p:nvSpPr>
          <p:cNvPr id="13" name="Straight Connector 12"/>
          <p:cNvSpPr>
            <a:spLocks noChangeShapeType="1"/>
          </p:cNvSpPr>
          <p:nvPr userDrawn="1"/>
        </p:nvSpPr>
        <p:spPr bwMode="auto">
          <a:xfrm>
            <a:off x="7079463" y="2047857"/>
            <a:ext cx="4901211"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Tree>
    <p:extLst>
      <p:ext uri="{BB962C8B-B14F-4D97-AF65-F5344CB8AC3E}">
        <p14:creationId xmlns:p14="http://schemas.microsoft.com/office/powerpoint/2010/main" val="422423756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02336" y="2058358"/>
            <a:ext cx="11338560" cy="4434843"/>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Text Placeholder 6"/>
          <p:cNvSpPr>
            <a:spLocks noGrp="1"/>
          </p:cNvSpPr>
          <p:nvPr>
            <p:ph type="body" sz="quarter" idx="10" hasCustomPrompt="1"/>
          </p:nvPr>
        </p:nvSpPr>
        <p:spPr>
          <a:xfrm>
            <a:off x="205318" y="98425"/>
            <a:ext cx="11779249" cy="985838"/>
          </a:xfrm>
        </p:spPr>
        <p:txBody>
          <a:bodyPr>
            <a:normAutofit/>
          </a:bodyPr>
          <a:lstStyle>
            <a:lvl1pPr marL="0" indent="0" algn="ctr">
              <a:buFontTx/>
              <a:buNone/>
              <a:defRPr sz="4000" b="1" i="0" baseline="0"/>
            </a:lvl1pPr>
          </a:lstStyle>
          <a:p>
            <a:pPr lvl="0"/>
            <a:r>
              <a:rPr lang="en-US" dirty="0"/>
              <a:t>Click to Edit Title</a:t>
            </a:r>
          </a:p>
        </p:txBody>
      </p:sp>
    </p:spTree>
    <p:extLst>
      <p:ext uri="{BB962C8B-B14F-4D97-AF65-F5344CB8AC3E}">
        <p14:creationId xmlns:p14="http://schemas.microsoft.com/office/powerpoint/2010/main" val="55391185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0405" y="6330958"/>
            <a:ext cx="1561131" cy="377381"/>
          </a:xfrm>
          <a:prstGeom prst="rect">
            <a:avLst/>
          </a:prstGeom>
        </p:spPr>
      </p:pic>
      <p:cxnSp>
        <p:nvCxnSpPr>
          <p:cNvPr id="10" name="Straight Connector 9"/>
          <p:cNvCxnSpPr/>
          <p:nvPr userDrawn="1"/>
        </p:nvCxnSpPr>
        <p:spPr>
          <a:xfrm>
            <a:off x="402336" y="6609451"/>
            <a:ext cx="9732056"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675546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cxnSp>
        <p:nvCxnSpPr>
          <p:cNvPr id="10" name="Straight Connector 9"/>
          <p:cNvCxnSpPr/>
          <p:nvPr userDrawn="1"/>
        </p:nvCxnSpPr>
        <p:spPr>
          <a:xfrm>
            <a:off x="402337" y="6609451"/>
            <a:ext cx="9147545"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3104" y="6324600"/>
            <a:ext cx="2128432" cy="385226"/>
          </a:xfrm>
          <a:prstGeom prst="rect">
            <a:avLst/>
          </a:prstGeom>
        </p:spPr>
      </p:pic>
    </p:spTree>
    <p:extLst>
      <p:ext uri="{BB962C8B-B14F-4D97-AF65-F5344CB8AC3E}">
        <p14:creationId xmlns:p14="http://schemas.microsoft.com/office/powerpoint/2010/main" val="299170944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219200"/>
            <a:ext cx="5127313" cy="639762"/>
          </a:xfrm>
        </p:spPr>
        <p:txBody>
          <a:bodyPr anchor="b"/>
          <a:lstStyle>
            <a:lvl1pPr marL="0" indent="0" algn="ctr">
              <a:buNone/>
              <a:defRPr sz="2400" b="1">
                <a:solidFill>
                  <a:srgbClr val="A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1" y="1858962"/>
            <a:ext cx="51273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88568" y="1219200"/>
            <a:ext cx="5084233" cy="639762"/>
          </a:xfrm>
        </p:spPr>
        <p:txBody>
          <a:bodyPr anchor="b"/>
          <a:lstStyle>
            <a:lvl1pPr marL="0" indent="0" algn="ctr">
              <a:buNone/>
              <a:defRPr sz="2400" b="1">
                <a:solidFill>
                  <a:srgbClr val="A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88568" y="1858962"/>
            <a:ext cx="50842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76A6A54-2A6B-4242-B691-C4DE4231F394}" type="datetimeFigureOut">
              <a:rPr lang="en-US" smtClean="0"/>
              <a:t>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216121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1" y="1905000"/>
            <a:ext cx="10138129"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pPr/>
              <a:t>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
        <p:nvSpPr>
          <p:cNvPr id="8" name="Text Placeholder 7"/>
          <p:cNvSpPr>
            <a:spLocks noGrp="1"/>
          </p:cNvSpPr>
          <p:nvPr>
            <p:ph type="body" sz="quarter" idx="13" hasCustomPrompt="1"/>
          </p:nvPr>
        </p:nvSpPr>
        <p:spPr>
          <a:xfrm>
            <a:off x="609600" y="1295400"/>
            <a:ext cx="10160000" cy="533400"/>
          </a:xfrm>
        </p:spPr>
        <p:txBody>
          <a:bodyPr/>
          <a:lstStyle>
            <a:lvl1pPr marL="0" indent="0">
              <a:buNone/>
              <a:defRPr b="1" baseline="0">
                <a:solidFill>
                  <a:srgbClr val="AF0000"/>
                </a:solidFill>
              </a:defRPr>
            </a:lvl1pPr>
          </a:lstStyle>
          <a:p>
            <a:pPr lvl="0"/>
            <a:r>
              <a:rPr lang="en-US" dirty="0"/>
              <a:t>Sub-Header Text goes here</a:t>
            </a:r>
          </a:p>
        </p:txBody>
      </p:sp>
    </p:spTree>
    <p:extLst>
      <p:ext uri="{BB962C8B-B14F-4D97-AF65-F5344CB8AC3E}">
        <p14:creationId xmlns:p14="http://schemas.microsoft.com/office/powerpoint/2010/main" val="1994231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44E5C26-4453-4F91-95EE-086D2A4BE8E9}" type="datetimeFigureOut">
              <a:rPr lang="en-US" smtClean="0"/>
              <a:pPr/>
              <a:t>5/20/20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Office Mix</a:t>
            </a:r>
            <a:endParaRPr lang="en-US" dirty="0"/>
          </a:p>
        </p:txBody>
      </p:sp>
      <p:sp>
        <p:nvSpPr>
          <p:cNvPr id="9" name="Slide Number Placeholder 8"/>
          <p:cNvSpPr>
            <a:spLocks noGrp="1"/>
          </p:cNvSpPr>
          <p:nvPr>
            <p:ph type="sldNum" sz="quarter" idx="12"/>
          </p:nvPr>
        </p:nvSpPr>
        <p:spPr/>
        <p:txBody>
          <a:bodyPr/>
          <a:lstStyle/>
          <a:p>
            <a:fld id="{4BE7F525-3272-43BE-A14F-C778864363E2}" type="slidenum">
              <a:rPr lang="en-US" smtClean="0"/>
              <a:pPr/>
              <a:t>‹#›</a:t>
            </a:fld>
            <a:endParaRPr lang="en-US" dirty="0"/>
          </a:p>
        </p:txBody>
      </p:sp>
    </p:spTree>
    <p:extLst>
      <p:ext uri="{BB962C8B-B14F-4D97-AF65-F5344CB8AC3E}">
        <p14:creationId xmlns:p14="http://schemas.microsoft.com/office/powerpoint/2010/main" val="3099024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pic>
        <p:nvPicPr>
          <p:cNvPr id="8" name="Picture 7" descr="OleMissScript_186-276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0405" y="6330958"/>
            <a:ext cx="1561131" cy="377381"/>
          </a:xfrm>
          <a:prstGeom prst="rect">
            <a:avLst/>
          </a:prstGeom>
        </p:spPr>
      </p:pic>
      <p:cxnSp>
        <p:nvCxnSpPr>
          <p:cNvPr id="10" name="Straight Connector 9"/>
          <p:cNvCxnSpPr/>
          <p:nvPr userDrawn="1"/>
        </p:nvCxnSpPr>
        <p:spPr>
          <a:xfrm>
            <a:off x="402336" y="6609451"/>
            <a:ext cx="9732056"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073299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cxnSp>
        <p:nvCxnSpPr>
          <p:cNvPr id="10" name="Straight Connector 9"/>
          <p:cNvCxnSpPr/>
          <p:nvPr userDrawn="1"/>
        </p:nvCxnSpPr>
        <p:spPr>
          <a:xfrm>
            <a:off x="402337" y="6609451"/>
            <a:ext cx="9147545"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3104" y="6324600"/>
            <a:ext cx="2128432" cy="385226"/>
          </a:xfrm>
          <a:prstGeom prst="rect">
            <a:avLst/>
          </a:prstGeom>
        </p:spPr>
      </p:pic>
    </p:spTree>
    <p:extLst>
      <p:ext uri="{BB962C8B-B14F-4D97-AF65-F5344CB8AC3E}">
        <p14:creationId xmlns:p14="http://schemas.microsoft.com/office/powerpoint/2010/main" val="388733085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ONLY</a:t>
            </a:r>
          </a:p>
        </p:txBody>
      </p:sp>
      <p:sp>
        <p:nvSpPr>
          <p:cNvPr id="3" name="Date Placeholder 2"/>
          <p:cNvSpPr>
            <a:spLocks noGrp="1"/>
          </p:cNvSpPr>
          <p:nvPr>
            <p:ph type="dt" sz="half" idx="10"/>
          </p:nvPr>
        </p:nvSpPr>
        <p:spPr/>
        <p:txBody>
          <a:bodyPr/>
          <a:lstStyle/>
          <a:p>
            <a:fld id="{DC291B6F-AB26-9D4E-B77D-FFFEB64A2199}" type="datetimeFigureOut">
              <a:rPr lang="en-US" smtClean="0"/>
              <a:pPr/>
              <a:t>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0DFA8-C5FE-DB44-9BF9-1274EAD5637C}" type="slidenum">
              <a:rPr lang="en-US" smtClean="0"/>
              <a:pPr/>
              <a:t>‹#›</a:t>
            </a:fld>
            <a:endParaRPr lang="en-US"/>
          </a:p>
        </p:txBody>
      </p:sp>
    </p:spTree>
    <p:extLst>
      <p:ext uri="{BB962C8B-B14F-4D97-AF65-F5344CB8AC3E}">
        <p14:creationId xmlns:p14="http://schemas.microsoft.com/office/powerpoint/2010/main" val="392653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2272749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cSld name="1_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8969376" y="6407944"/>
            <a:ext cx="2560320" cy="365760"/>
          </a:xfrm>
          <a:prstGeom prst="rect">
            <a:avLst/>
          </a:prstGeom>
        </p:spPr>
        <p:txBody>
          <a:bodyPr/>
          <a:lstStyle/>
          <a:p>
            <a:fld id="{459AF8FA-5F47-4CE3-B934-D8FBF01E3C14}" type="datetimeFigureOut">
              <a:rPr lang="en-US" smtClean="0"/>
              <a:pPr/>
              <a:t>5/20/20</a:t>
            </a:fld>
            <a:endParaRPr lang="en-US"/>
          </a:p>
        </p:txBody>
      </p:sp>
      <p:sp>
        <p:nvSpPr>
          <p:cNvPr id="8" name="Footer Placeholder 7"/>
          <p:cNvSpPr>
            <a:spLocks noGrp="1"/>
          </p:cNvSpPr>
          <p:nvPr>
            <p:ph type="ftr" sz="quarter" idx="11"/>
          </p:nvPr>
        </p:nvSpPr>
        <p:spPr>
          <a:xfrm>
            <a:off x="5840097" y="6407945"/>
            <a:ext cx="3134241"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B8CDBF8-3CE8-4359-BF3C-68CA816F8129}" type="slidenum">
              <a:rPr lang="en-US" smtClean="0"/>
              <a:pPr/>
              <a:t>‹#›</a:t>
            </a:fld>
            <a:endParaRPr lang="en-US"/>
          </a:p>
        </p:txBody>
      </p:sp>
    </p:spTree>
    <p:extLst>
      <p:ext uri="{BB962C8B-B14F-4D97-AF65-F5344CB8AC3E}">
        <p14:creationId xmlns:p14="http://schemas.microsoft.com/office/powerpoint/2010/main" val="240044245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ubtitle 8"/>
          <p:cNvSpPr>
            <a:spLocks noGrp="1"/>
          </p:cNvSpPr>
          <p:nvPr>
            <p:ph type="subTitle" idx="1"/>
          </p:nvPr>
        </p:nvSpPr>
        <p:spPr>
          <a:xfrm>
            <a:off x="1828800" y="3563710"/>
            <a:ext cx="85344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7" name="Straight Connector 6"/>
          <p:cNvSpPr>
            <a:spLocks noChangeShapeType="1"/>
          </p:cNvSpPr>
          <p:nvPr/>
        </p:nvSpPr>
        <p:spPr bwMode="auto">
          <a:xfrm>
            <a:off x="207265" y="2047857"/>
            <a:ext cx="4901625"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Title Placeholder 21"/>
          <p:cNvSpPr txBox="1">
            <a:spLocks/>
          </p:cNvSpPr>
          <p:nvPr userDrawn="1"/>
        </p:nvSpPr>
        <p:spPr>
          <a:xfrm>
            <a:off x="0" y="468083"/>
            <a:ext cx="12192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sz="4000" b="1" i="0" dirty="0"/>
              <a:t>The University of Mississippi</a:t>
            </a:r>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9713" y="1404196"/>
            <a:ext cx="1551284" cy="1415205"/>
          </a:xfrm>
          <a:prstGeom prst="rect">
            <a:avLst/>
          </a:prstGeom>
        </p:spPr>
      </p:pic>
      <p:sp>
        <p:nvSpPr>
          <p:cNvPr id="13" name="Straight Connector 12"/>
          <p:cNvSpPr>
            <a:spLocks noChangeShapeType="1"/>
          </p:cNvSpPr>
          <p:nvPr userDrawn="1"/>
        </p:nvSpPr>
        <p:spPr bwMode="auto">
          <a:xfrm>
            <a:off x="7079463" y="2047857"/>
            <a:ext cx="4901211"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Tree>
    <p:extLst>
      <p:ext uri="{BB962C8B-B14F-4D97-AF65-F5344CB8AC3E}">
        <p14:creationId xmlns:p14="http://schemas.microsoft.com/office/powerpoint/2010/main" val="373199637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pic>
        <p:nvPicPr>
          <p:cNvPr id="8" name="Picture 7" descr="OleMissScript_186-276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0405" y="6330958"/>
            <a:ext cx="1561131" cy="377381"/>
          </a:xfrm>
          <a:prstGeom prst="rect">
            <a:avLst/>
          </a:prstGeom>
        </p:spPr>
      </p:pic>
      <p:cxnSp>
        <p:nvCxnSpPr>
          <p:cNvPr id="10" name="Straight Connector 9"/>
          <p:cNvCxnSpPr/>
          <p:nvPr userDrawn="1"/>
        </p:nvCxnSpPr>
        <p:spPr>
          <a:xfrm>
            <a:off x="402336" y="6609451"/>
            <a:ext cx="9732056"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422246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cxnSp>
        <p:nvCxnSpPr>
          <p:cNvPr id="10" name="Straight Connector 9"/>
          <p:cNvCxnSpPr/>
          <p:nvPr userDrawn="1"/>
        </p:nvCxnSpPr>
        <p:spPr>
          <a:xfrm>
            <a:off x="402337" y="6609451"/>
            <a:ext cx="9147545"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3104" y="6324600"/>
            <a:ext cx="2128432" cy="385226"/>
          </a:xfrm>
          <a:prstGeom prst="rect">
            <a:avLst/>
          </a:prstGeom>
        </p:spPr>
      </p:pic>
    </p:spTree>
    <p:extLst>
      <p:ext uri="{BB962C8B-B14F-4D97-AF65-F5344CB8AC3E}">
        <p14:creationId xmlns:p14="http://schemas.microsoft.com/office/powerpoint/2010/main" val="176304743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464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
        <p:nvSpPr>
          <p:cNvPr id="7" name="Title Placeholder 1"/>
          <p:cNvSpPr>
            <a:spLocks noGrp="1"/>
          </p:cNvSpPr>
          <p:nvPr>
            <p:ph type="title"/>
          </p:nvPr>
        </p:nvSpPr>
        <p:spPr>
          <a:xfrm>
            <a:off x="609600" y="152400"/>
            <a:ext cx="10058400" cy="1066800"/>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332520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pPr/>
              <a:t>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FED1A7-FB98-43FD-AA3D-E7C3EC56B298}" type="slidenum">
              <a:rPr lang="en-US" smtClean="0"/>
              <a:pPr/>
              <a:t>‹#›</a:t>
            </a:fld>
            <a:endParaRPr lang="en-US" dirty="0"/>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22837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914400"/>
          </a:xfrm>
        </p:spPr>
        <p:txBody>
          <a:bodyPr/>
          <a:lstStyle/>
          <a:p>
            <a:r>
              <a:rPr lang="en-US"/>
              <a:t>Click to edit Master title style</a:t>
            </a:r>
          </a:p>
        </p:txBody>
      </p:sp>
      <p:sp>
        <p:nvSpPr>
          <p:cNvPr id="3" name="Content Placeholder 2"/>
          <p:cNvSpPr>
            <a:spLocks noGrp="1"/>
          </p:cNvSpPr>
          <p:nvPr>
            <p:ph idx="1"/>
          </p:nvPr>
        </p:nvSpPr>
        <p:spPr>
          <a:xfrm>
            <a:off x="609600" y="1371600"/>
            <a:ext cx="10464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pPr/>
              <a:t>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389566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ubtitle 8"/>
          <p:cNvSpPr>
            <a:spLocks noGrp="1"/>
          </p:cNvSpPr>
          <p:nvPr>
            <p:ph type="subTitle" idx="1"/>
          </p:nvPr>
        </p:nvSpPr>
        <p:spPr>
          <a:xfrm>
            <a:off x="1828800" y="3563710"/>
            <a:ext cx="85344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7" name="Straight Connector 6"/>
          <p:cNvSpPr>
            <a:spLocks noChangeShapeType="1"/>
          </p:cNvSpPr>
          <p:nvPr/>
        </p:nvSpPr>
        <p:spPr bwMode="auto">
          <a:xfrm>
            <a:off x="207265" y="2047857"/>
            <a:ext cx="4901625"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Title Placeholder 21"/>
          <p:cNvSpPr txBox="1">
            <a:spLocks/>
          </p:cNvSpPr>
          <p:nvPr userDrawn="1"/>
        </p:nvSpPr>
        <p:spPr>
          <a:xfrm>
            <a:off x="0" y="468083"/>
            <a:ext cx="12192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sz="4000" b="1" i="0" dirty="0"/>
              <a:t>The University of Mississippi</a:t>
            </a:r>
          </a:p>
        </p:txBody>
      </p:sp>
      <p:pic>
        <p:nvPicPr>
          <p:cNvPr id="12" name="Picture 11" descr="Crest_TM.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9713" y="1404196"/>
            <a:ext cx="1551284" cy="1415205"/>
          </a:xfrm>
          <a:prstGeom prst="rect">
            <a:avLst/>
          </a:prstGeom>
        </p:spPr>
      </p:pic>
      <p:sp>
        <p:nvSpPr>
          <p:cNvPr id="13" name="Straight Connector 12"/>
          <p:cNvSpPr>
            <a:spLocks noChangeShapeType="1"/>
          </p:cNvSpPr>
          <p:nvPr userDrawn="1"/>
        </p:nvSpPr>
        <p:spPr bwMode="auto">
          <a:xfrm>
            <a:off x="7079463" y="2047857"/>
            <a:ext cx="4901211"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Tree>
    <p:extLst>
      <p:ext uri="{BB962C8B-B14F-4D97-AF65-F5344CB8AC3E}">
        <p14:creationId xmlns:p14="http://schemas.microsoft.com/office/powerpoint/2010/main" val="2993872807"/>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02336" y="2058358"/>
            <a:ext cx="11338560" cy="4434843"/>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Text Placeholder 6"/>
          <p:cNvSpPr>
            <a:spLocks noGrp="1"/>
          </p:cNvSpPr>
          <p:nvPr>
            <p:ph type="body" sz="quarter" idx="10" hasCustomPrompt="1"/>
          </p:nvPr>
        </p:nvSpPr>
        <p:spPr>
          <a:xfrm>
            <a:off x="205318" y="98425"/>
            <a:ext cx="11779249" cy="985838"/>
          </a:xfrm>
        </p:spPr>
        <p:txBody>
          <a:bodyPr>
            <a:normAutofit/>
          </a:bodyPr>
          <a:lstStyle>
            <a:lvl1pPr marL="0" indent="0" algn="ctr">
              <a:buFontTx/>
              <a:buNone/>
              <a:defRPr sz="4000" b="1" i="0" baseline="0"/>
            </a:lvl1pPr>
          </a:lstStyle>
          <a:p>
            <a:pPr lvl="0"/>
            <a:r>
              <a:rPr lang="en-US" dirty="0"/>
              <a:t>Click to Edit Title</a:t>
            </a:r>
          </a:p>
        </p:txBody>
      </p:sp>
    </p:spTree>
    <p:extLst>
      <p:ext uri="{BB962C8B-B14F-4D97-AF65-F5344CB8AC3E}">
        <p14:creationId xmlns:p14="http://schemas.microsoft.com/office/powerpoint/2010/main" val="1338231750"/>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FA79E1-3691-4945-ACB4-09B4964F5AA3}" type="datetimeFigureOut">
              <a:rPr lang="en-US" smtClean="0"/>
              <a:pPr/>
              <a:t>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1228497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FA79E1-3691-4945-ACB4-09B4964F5AA3}" type="datetimeFigureOut">
              <a:rPr lang="en-US" smtClean="0"/>
              <a:pPr/>
              <a:t>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2825275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FA79E1-3691-4945-ACB4-09B4964F5AA3}" type="datetimeFigureOut">
              <a:rPr lang="en-US" smtClean="0"/>
              <a:pPr/>
              <a:t>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4235502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FA79E1-3691-4945-ACB4-09B4964F5AA3}" type="datetimeFigureOut">
              <a:rPr lang="en-US" smtClean="0"/>
              <a:pPr/>
              <a:t>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3885095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FA79E1-3691-4945-ACB4-09B4964F5AA3}" type="datetimeFigureOut">
              <a:rPr lang="en-US" smtClean="0"/>
              <a:pPr/>
              <a:t>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213683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FA79E1-3691-4945-ACB4-09B4964F5AA3}" type="datetimeFigureOut">
              <a:rPr lang="en-US" smtClean="0"/>
              <a:pPr/>
              <a:t>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1862723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A79E1-3691-4945-ACB4-09B4964F5AA3}" type="datetimeFigureOut">
              <a:rPr lang="en-US" smtClean="0"/>
              <a:pPr/>
              <a:t>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75348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5402"/>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95402"/>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pPr/>
              <a:t>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FED1A7-FB98-43FD-AA3D-E7C3EC56B298}" type="slidenum">
              <a:rPr lang="en-US" smtClean="0"/>
              <a:pPr/>
              <a:t>‹#›</a:t>
            </a:fld>
            <a:endParaRPr lang="en-US" dirty="0"/>
          </a:p>
        </p:txBody>
      </p:sp>
      <p:sp>
        <p:nvSpPr>
          <p:cNvPr id="10" name="Content Placeholder 2"/>
          <p:cNvSpPr>
            <a:spLocks noGrp="1"/>
          </p:cNvSpPr>
          <p:nvPr>
            <p:ph sz="half" idx="13"/>
          </p:nvPr>
        </p:nvSpPr>
        <p:spPr>
          <a:xfrm>
            <a:off x="609600" y="3581401"/>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4"/>
          </p:nvPr>
        </p:nvSpPr>
        <p:spPr>
          <a:xfrm>
            <a:off x="6197600" y="3581401"/>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42910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FA79E1-3691-4945-ACB4-09B4964F5AA3}" type="datetimeFigureOut">
              <a:rPr lang="en-US" smtClean="0"/>
              <a:pPr/>
              <a:t>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1862800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FA79E1-3691-4945-ACB4-09B4964F5AA3}" type="datetimeFigureOut">
              <a:rPr lang="en-US" smtClean="0"/>
              <a:pPr/>
              <a:t>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1573166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FA79E1-3691-4945-ACB4-09B4964F5AA3}" type="datetimeFigureOut">
              <a:rPr lang="en-US" smtClean="0"/>
              <a:pPr/>
              <a:t>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3154245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FA79E1-3691-4945-ACB4-09B4964F5AA3}" type="datetimeFigureOut">
              <a:rPr lang="en-US" smtClean="0"/>
              <a:pPr/>
              <a:t>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1564669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cxnSp>
        <p:nvCxnSpPr>
          <p:cNvPr id="10" name="Straight Connector 9"/>
          <p:cNvCxnSpPr/>
          <p:nvPr userDrawn="1"/>
        </p:nvCxnSpPr>
        <p:spPr>
          <a:xfrm>
            <a:off x="402337" y="6609451"/>
            <a:ext cx="9147545"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3104" y="6324600"/>
            <a:ext cx="2128432" cy="385226"/>
          </a:xfrm>
          <a:prstGeom prst="rect">
            <a:avLst/>
          </a:prstGeom>
        </p:spPr>
      </p:pic>
    </p:spTree>
    <p:extLst>
      <p:ext uri="{BB962C8B-B14F-4D97-AF65-F5344CB8AC3E}">
        <p14:creationId xmlns:p14="http://schemas.microsoft.com/office/powerpoint/2010/main" val="408133241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219200"/>
            <a:ext cx="5127313" cy="639762"/>
          </a:xfrm>
        </p:spPr>
        <p:txBody>
          <a:bodyPr anchor="b"/>
          <a:lstStyle>
            <a:lvl1pPr marL="0" indent="0" algn="ctr">
              <a:buNone/>
              <a:defRPr sz="2400" b="1">
                <a:solidFill>
                  <a:srgbClr val="A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1" y="1858962"/>
            <a:ext cx="51273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88568" y="1219200"/>
            <a:ext cx="5084233" cy="639762"/>
          </a:xfrm>
        </p:spPr>
        <p:txBody>
          <a:bodyPr anchor="b"/>
          <a:lstStyle>
            <a:lvl1pPr marL="0" indent="0" algn="ctr">
              <a:buNone/>
              <a:defRPr sz="2400" b="1">
                <a:solidFill>
                  <a:srgbClr val="A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88568" y="1858962"/>
            <a:ext cx="50842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76A6A54-2A6B-4242-B691-C4DE4231F394}" type="datetimeFigureOut">
              <a:rPr lang="en-US" smtClean="0"/>
              <a:pPr/>
              <a:t>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348497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76A6A54-2A6B-4242-B691-C4DE4231F394}" type="datetimeFigureOut">
              <a:rPr lang="en-US" smtClean="0"/>
              <a:pPr/>
              <a:t>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45814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A6A54-2A6B-4242-B691-C4DE4231F394}" type="datetimeFigureOut">
              <a:rPr lang="en-US" smtClean="0"/>
              <a:pPr/>
              <a:t>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2292197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pic>
        <p:nvPicPr>
          <p:cNvPr id="8" name="Picture 7" descr="OleMissScript_186-276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0405" y="6330958"/>
            <a:ext cx="1561131" cy="377381"/>
          </a:xfrm>
          <a:prstGeom prst="rect">
            <a:avLst/>
          </a:prstGeom>
        </p:spPr>
      </p:pic>
      <p:cxnSp>
        <p:nvCxnSpPr>
          <p:cNvPr id="10" name="Straight Connector 9"/>
          <p:cNvCxnSpPr/>
          <p:nvPr userDrawn="1"/>
        </p:nvCxnSpPr>
        <p:spPr>
          <a:xfrm>
            <a:off x="402336" y="6609451"/>
            <a:ext cx="9732056"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009388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5.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8.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3000">
              <a:schemeClr val="bg1">
                <a:lumMod val="95000"/>
              </a:schemeClr>
            </a:gs>
            <a:gs pos="0">
              <a:schemeClr val="bg1">
                <a:tint val="80000"/>
                <a:satMod val="300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800000">
            <a:off x="-3" y="4962524"/>
            <a:ext cx="12192003" cy="1895476"/>
          </a:xfrm>
          <a:prstGeom prst="rect">
            <a:avLst/>
          </a:prstGeom>
          <a:effectLst>
            <a:outerShdw blurRad="50800" dist="38100" dir="16200000" rotWithShape="0">
              <a:prstClr val="black">
                <a:alpha val="40000"/>
              </a:prstClr>
            </a:outerShdw>
          </a:effectLst>
        </p:spPr>
      </p:pic>
      <p:sp>
        <p:nvSpPr>
          <p:cNvPr id="15" name="Rectangle 14"/>
          <p:cNvSpPr/>
          <p:nvPr userDrawn="1"/>
        </p:nvSpPr>
        <p:spPr>
          <a:xfrm>
            <a:off x="0" y="304800"/>
            <a:ext cx="12192000" cy="914400"/>
          </a:xfrm>
          <a:prstGeom prst="rect">
            <a:avLst/>
          </a:prstGeom>
          <a:solidFill>
            <a:srgbClr val="A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ffectLst/>
            </a:endParaRPr>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 y="1"/>
            <a:ext cx="12192000" cy="1895475"/>
          </a:xfrm>
          <a:prstGeom prst="rect">
            <a:avLst/>
          </a:prstGeom>
          <a:effectLst>
            <a:outerShdw blurRad="50800" dist="38100" dir="5400000" algn="t" rotWithShape="0">
              <a:prstClr val="black">
                <a:alpha val="40000"/>
              </a:prstClr>
            </a:outerShdw>
          </a:effectLst>
        </p:spPr>
      </p:pic>
      <p:sp>
        <p:nvSpPr>
          <p:cNvPr id="2" name="Title Placeholder 1"/>
          <p:cNvSpPr>
            <a:spLocks noGrp="1"/>
          </p:cNvSpPr>
          <p:nvPr>
            <p:ph type="title"/>
          </p:nvPr>
        </p:nvSpPr>
        <p:spPr>
          <a:xfrm>
            <a:off x="609600" y="304800"/>
            <a:ext cx="10972800" cy="9144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71600"/>
            <a:ext cx="10760013" cy="464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121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A6A54-2A6B-4242-B691-C4DE4231F394}" type="datetimeFigureOut">
              <a:rPr lang="en-US" smtClean="0"/>
              <a:pPr/>
              <a:t>5/20/20</a:t>
            </a:fld>
            <a:endParaRPr lang="en-US" dirty="0"/>
          </a:p>
        </p:txBody>
      </p:sp>
      <p:sp>
        <p:nvSpPr>
          <p:cNvPr id="5" name="Footer Placeholder 4"/>
          <p:cNvSpPr>
            <a:spLocks noGrp="1"/>
          </p:cNvSpPr>
          <p:nvPr>
            <p:ph type="ftr" sz="quarter" idx="3"/>
          </p:nvPr>
        </p:nvSpPr>
        <p:spPr>
          <a:xfrm>
            <a:off x="5689600" y="6483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753600" y="6483351"/>
            <a:ext cx="182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ED1A7-FB98-43FD-AA3D-E7C3EC56B298}" type="slidenum">
              <a:rPr lang="en-US" smtClean="0"/>
              <a:pPr/>
              <a:t>‹#›</a:t>
            </a:fld>
            <a:endParaRPr lang="en-US" dirty="0"/>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64800" y="304801"/>
            <a:ext cx="904813" cy="1186679"/>
          </a:xfrm>
          <a:prstGeom prst="rect">
            <a:avLst/>
          </a:prstGeom>
        </p:spPr>
      </p:pic>
    </p:spTree>
    <p:extLst>
      <p:ext uri="{BB962C8B-B14F-4D97-AF65-F5344CB8AC3E}">
        <p14:creationId xmlns:p14="http://schemas.microsoft.com/office/powerpoint/2010/main" val="379178156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txStyles>
    <p:titleStyle>
      <a:lvl1pPr algn="l" defTabSz="914400" rtl="0" eaLnBrk="1" latinLnBrk="0" hangingPunct="1">
        <a:spcBef>
          <a:spcPct val="0"/>
        </a:spcBef>
        <a:buNone/>
        <a:defRPr sz="32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pPr/>
              <a:t>5/20/20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pPr/>
              <a:t>‹#›</a:t>
            </a:fld>
            <a:endParaRPr lang="en-US"/>
          </a:p>
        </p:txBody>
      </p:sp>
    </p:spTree>
    <p:extLst>
      <p:ext uri="{BB962C8B-B14F-4D97-AF65-F5344CB8AC3E}">
        <p14:creationId xmlns:p14="http://schemas.microsoft.com/office/powerpoint/2010/main" val="3179786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718" r:id="rId3"/>
    <p:sldLayoutId id="2147483766"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pPr/>
              <a:t>5/20/20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pPr/>
              <a:t>‹#›</a:t>
            </a:fld>
            <a:endParaRPr lang="en-US"/>
          </a:p>
        </p:txBody>
      </p:sp>
    </p:spTree>
    <p:extLst>
      <p:ext uri="{BB962C8B-B14F-4D97-AF65-F5344CB8AC3E}">
        <p14:creationId xmlns:p14="http://schemas.microsoft.com/office/powerpoint/2010/main" val="214921086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pPr/>
              <a:t>5/20/20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pPr/>
              <a:t>‹#›</a:t>
            </a:fld>
            <a:endParaRPr lang="en-US"/>
          </a:p>
        </p:txBody>
      </p:sp>
    </p:spTree>
    <p:extLst>
      <p:ext uri="{BB962C8B-B14F-4D97-AF65-F5344CB8AC3E}">
        <p14:creationId xmlns:p14="http://schemas.microsoft.com/office/powerpoint/2010/main" val="147042252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2" r:id="rId4"/>
    <p:sldLayoutId id="2147483693" r:id="rId5"/>
    <p:sldLayoutId id="214748369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5/20/20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14753732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pPr/>
              <a:t>5/20/20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pPr/>
              <a:t>‹#›</a:t>
            </a:fld>
            <a:endParaRPr lang="en-US"/>
          </a:p>
        </p:txBody>
      </p:sp>
    </p:spTree>
    <p:extLst>
      <p:ext uri="{BB962C8B-B14F-4D97-AF65-F5344CB8AC3E}">
        <p14:creationId xmlns:p14="http://schemas.microsoft.com/office/powerpoint/2010/main" val="7386451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4" r:id="rId3"/>
    <p:sldLayoutId id="2147483726" r:id="rId4"/>
    <p:sldLayoutId id="2147483727" r:id="rId5"/>
    <p:sldLayoutId id="214748372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pPr/>
              <a:t>5/20/20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pPr/>
              <a:t>‹#›</a:t>
            </a:fld>
            <a:endParaRPr lang="en-US"/>
          </a:p>
        </p:txBody>
      </p:sp>
    </p:spTree>
    <p:extLst>
      <p:ext uri="{BB962C8B-B14F-4D97-AF65-F5344CB8AC3E}">
        <p14:creationId xmlns:p14="http://schemas.microsoft.com/office/powerpoint/2010/main" val="399881383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4" r:id="rId4"/>
    <p:sldLayoutId id="2147483735" r:id="rId5"/>
    <p:sldLayoutId id="2147483736"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A79E1-3691-4945-ACB4-09B4964F5AA3}" type="datetimeFigureOut">
              <a:rPr lang="en-US" smtClean="0"/>
              <a:pPr/>
              <a:t>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325685827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hyperlink" Target="http://aspe.hhs.gov/poverty/index.shtml"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8" Type="http://schemas.openxmlformats.org/officeDocument/2006/relationships/hyperlink" Target="https://www.fns.usda.gov/wic/wic-eligibility-requirements" TargetMode="External"/><Relationship Id="rId3" Type="http://schemas.openxmlformats.org/officeDocument/2006/relationships/hyperlink" Target="https://nche.ed.gov/mckinney-vento/" TargetMode="External"/><Relationship Id="rId7" Type="http://schemas.openxmlformats.org/officeDocument/2006/relationships/hyperlink" Target="https://www2.ed.gov/programs/fpg/eligibility.html" TargetMode="External"/><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hyperlink" Target="https://nces.ed.gov/pubs2018/2018009.pdf" TargetMode="External"/><Relationship Id="rId5" Type="http://schemas.openxmlformats.org/officeDocument/2006/relationships/hyperlink" Target="https://www.fns.usda.gov/school-meals/income-eligibility-guidelines" TargetMode="External"/><Relationship Id="rId10" Type="http://schemas.openxmlformats.org/officeDocument/2006/relationships/hyperlink" Target="https://www.qhpcertification.cms.gov/s/LowIncomeandHPSAZipCodeListingPY2020.xlsx?v=1" TargetMode="External"/><Relationship Id="rId4" Type="http://schemas.openxmlformats.org/officeDocument/2006/relationships/hyperlink" Target="https://www.acf.hhs.gov/cb/focus-areas/foster-care" TargetMode="External"/><Relationship Id="rId9" Type="http://schemas.openxmlformats.org/officeDocument/2006/relationships/hyperlink" Target="https://data.hrsa.gov/tools/rural-health"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54.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54.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9.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58034" y="3215148"/>
            <a:ext cx="10784908" cy="3374838"/>
          </a:xfrm>
        </p:spPr>
        <p:txBody>
          <a:bodyPr>
            <a:normAutofit/>
          </a:bodyPr>
          <a:lstStyle/>
          <a:p>
            <a:pPr>
              <a:spcAft>
                <a:spcPts val="600"/>
              </a:spcAft>
            </a:pPr>
            <a:r>
              <a:rPr lang="en-US" sz="2400" dirty="0"/>
              <a:t>Inclusive Excellence:</a:t>
            </a:r>
          </a:p>
          <a:p>
            <a:pPr>
              <a:spcBef>
                <a:spcPts val="0"/>
              </a:spcBef>
            </a:pPr>
            <a:endParaRPr lang="en-US" sz="1400" cap="none" dirty="0">
              <a:solidFill>
                <a:srgbClr val="C70000"/>
              </a:solidFill>
            </a:endParaRPr>
          </a:p>
          <a:p>
            <a:pPr>
              <a:spcBef>
                <a:spcPts val="0"/>
              </a:spcBef>
            </a:pPr>
            <a:r>
              <a:rPr lang="en-US" sz="3400" cap="none" dirty="0">
                <a:solidFill>
                  <a:srgbClr val="C70000"/>
                </a:solidFill>
              </a:rPr>
              <a:t>Addressing Diversity, Equity, and Inclusion in Grant Proposals</a:t>
            </a:r>
            <a:endParaRPr lang="en-US" sz="3400" cap="none" dirty="0"/>
          </a:p>
          <a:p>
            <a:endParaRPr lang="en-US" sz="2000" cap="none" dirty="0"/>
          </a:p>
          <a:p>
            <a:pPr>
              <a:spcBef>
                <a:spcPts val="0"/>
              </a:spcBef>
            </a:pPr>
            <a:r>
              <a:rPr lang="en-US" sz="1800" cap="none" dirty="0"/>
              <a:t>Division of Diversity and </a:t>
            </a:r>
          </a:p>
          <a:p>
            <a:pPr>
              <a:spcBef>
                <a:spcPts val="0"/>
              </a:spcBef>
            </a:pPr>
            <a:r>
              <a:rPr lang="en-US" sz="1800" cap="none" dirty="0"/>
              <a:t>Community Engagement</a:t>
            </a:r>
          </a:p>
        </p:txBody>
      </p:sp>
    </p:spTree>
    <p:extLst>
      <p:ext uri="{BB962C8B-B14F-4D97-AF65-F5344CB8AC3E}">
        <p14:creationId xmlns:p14="http://schemas.microsoft.com/office/powerpoint/2010/main" val="245358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336" y="1153459"/>
            <a:ext cx="11379200" cy="5898776"/>
          </a:xfrm>
        </p:spPr>
        <p:txBody>
          <a:bodyPr>
            <a:normAutofit fontScale="40000" lnSpcReduction="20000"/>
          </a:bodyPr>
          <a:lstStyle/>
          <a:p>
            <a:pPr marL="0" lvl="0" indent="0">
              <a:buNone/>
            </a:pPr>
            <a:r>
              <a:rPr lang="en-US" sz="6000" dirty="0">
                <a:solidFill>
                  <a:srgbClr val="030609"/>
                </a:solidFill>
              </a:rPr>
              <a:t>National Science Foundation (NSF)</a:t>
            </a:r>
            <a:endParaRPr lang="en-US" sz="6000" dirty="0">
              <a:solidFill>
                <a:prstClr val="black"/>
              </a:solidFill>
            </a:endParaRPr>
          </a:p>
          <a:p>
            <a:pPr marL="282575" lvl="1" indent="-282575">
              <a:buFont typeface="Arial" panose="020B0604020202020204" pitchFamily="34" charset="0"/>
              <a:buChar char="•"/>
            </a:pPr>
            <a:r>
              <a:rPr lang="en-US" sz="5000" dirty="0">
                <a:solidFill>
                  <a:srgbClr val="030609"/>
                </a:solidFill>
              </a:rPr>
              <a:t>Women</a:t>
            </a:r>
          </a:p>
          <a:p>
            <a:pPr marL="282575" lvl="1" indent="-282575">
              <a:buFont typeface="Arial" panose="020B0604020202020204" pitchFamily="34" charset="0"/>
              <a:buChar char="•"/>
            </a:pPr>
            <a:r>
              <a:rPr lang="en-US" sz="5000" dirty="0">
                <a:solidFill>
                  <a:srgbClr val="030609"/>
                </a:solidFill>
              </a:rPr>
              <a:t>Persons with Disabilities</a:t>
            </a:r>
          </a:p>
          <a:p>
            <a:pPr marL="282575" lvl="1" indent="-282575">
              <a:buFont typeface="Arial" panose="020B0604020202020204" pitchFamily="34" charset="0"/>
              <a:buChar char="•"/>
            </a:pPr>
            <a:r>
              <a:rPr lang="en-US" sz="5000" dirty="0">
                <a:solidFill>
                  <a:srgbClr val="030609"/>
                </a:solidFill>
              </a:rPr>
              <a:t>Underrepresented minorities</a:t>
            </a:r>
          </a:p>
          <a:p>
            <a:pPr marL="569913" lvl="3" indent="-280988"/>
            <a:r>
              <a:rPr lang="en-US" sz="5000" dirty="0">
                <a:solidFill>
                  <a:srgbClr val="030609"/>
                </a:solidFill>
              </a:rPr>
              <a:t>Black/African American</a:t>
            </a:r>
          </a:p>
          <a:p>
            <a:pPr marL="569913" lvl="3" indent="-280988"/>
            <a:r>
              <a:rPr lang="en-US" sz="5000" dirty="0">
                <a:solidFill>
                  <a:srgbClr val="030609"/>
                </a:solidFill>
              </a:rPr>
              <a:t>American Indian </a:t>
            </a:r>
          </a:p>
          <a:p>
            <a:pPr marL="569913" lvl="3" indent="-280988"/>
            <a:r>
              <a:rPr lang="en-US" sz="5000" dirty="0">
                <a:solidFill>
                  <a:srgbClr val="030609"/>
                </a:solidFill>
              </a:rPr>
              <a:t>Alaskan Native</a:t>
            </a:r>
          </a:p>
          <a:p>
            <a:pPr marL="569913" lvl="3" indent="-280988"/>
            <a:r>
              <a:rPr lang="en-US" sz="5000" dirty="0">
                <a:solidFill>
                  <a:srgbClr val="030609"/>
                </a:solidFill>
              </a:rPr>
              <a:t>Hispanic (Hispanic (including persons of Mexican, Puerto Rican, Cuban, and Central or South American origin)</a:t>
            </a:r>
          </a:p>
          <a:p>
            <a:pPr marL="569913" lvl="3" indent="-280988"/>
            <a:r>
              <a:rPr lang="en-US" sz="5000" dirty="0">
                <a:solidFill>
                  <a:srgbClr val="030609"/>
                </a:solidFill>
              </a:rPr>
              <a:t>Pacific Islander</a:t>
            </a:r>
          </a:p>
          <a:p>
            <a:pPr marL="282575" lvl="1" indent="-282575">
              <a:buFont typeface="Arial" panose="020B0604020202020204" pitchFamily="34" charset="0"/>
              <a:buChar char="•"/>
            </a:pPr>
            <a:r>
              <a:rPr lang="en-US" sz="5000" dirty="0">
                <a:solidFill>
                  <a:srgbClr val="030609"/>
                </a:solidFill>
              </a:rPr>
              <a:t>U.S. citizen and permanent resident </a:t>
            </a:r>
          </a:p>
          <a:p>
            <a:pPr marL="282575" lvl="1" indent="-282575">
              <a:buFont typeface="Arial" panose="020B0604020202020204" pitchFamily="34" charset="0"/>
              <a:buChar char="•"/>
            </a:pPr>
            <a:r>
              <a:rPr lang="en-US" sz="5000" dirty="0">
                <a:solidFill>
                  <a:srgbClr val="030609"/>
                </a:solidFill>
              </a:rPr>
              <a:t> Identification of a particular group as underrepresented may vary by discipline (e.g., women are underrepresented in many STEM fields; Asian Americans in social science and humanities fields.)</a:t>
            </a:r>
          </a:p>
          <a:p>
            <a:pPr marL="282575" lvl="1" indent="-282575">
              <a:buFont typeface="Arial" panose="020B0604020202020204" pitchFamily="34" charset="0"/>
              <a:buChar char="•"/>
            </a:pPr>
            <a:endParaRPr lang="en-US" sz="4200" dirty="0"/>
          </a:p>
          <a:p>
            <a:pPr marL="457200" lvl="1" indent="0" algn="r">
              <a:buNone/>
            </a:pPr>
            <a:r>
              <a:rPr lang="en-US" sz="4300" dirty="0">
                <a:solidFill>
                  <a:srgbClr val="030609"/>
                </a:solidFill>
              </a:rPr>
              <a:t>(https://www.nsf.gov/mps/dmr/diversity.jsp) </a:t>
            </a:r>
          </a:p>
          <a:p>
            <a:pPr marL="457200" lvl="1" indent="0">
              <a:buNone/>
            </a:pPr>
            <a:endParaRPr lang="en-US" sz="4000" dirty="0">
              <a:solidFill>
                <a:srgbClr val="030609"/>
              </a:solidFill>
            </a:endParaRPr>
          </a:p>
          <a:p>
            <a:pPr lvl="1"/>
            <a:endParaRPr lang="en-US" sz="4000" dirty="0">
              <a:solidFill>
                <a:srgbClr val="030609"/>
              </a:solidFill>
            </a:endParaRPr>
          </a:p>
          <a:p>
            <a:pPr lvl="1"/>
            <a:endParaRPr lang="en-US" sz="2000" dirty="0">
              <a:solidFill>
                <a:srgbClr val="030609"/>
              </a:solidFill>
            </a:endParaRPr>
          </a:p>
          <a:p>
            <a:pPr marL="0" lvl="1" indent="0">
              <a:buNone/>
            </a:pPr>
            <a:r>
              <a:rPr lang="en-US" dirty="0">
                <a:solidFill>
                  <a:srgbClr val="162B48"/>
                </a:solidFill>
              </a:rPr>
              <a:t> </a:t>
            </a: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a:xfrm>
            <a:off x="402337" y="443632"/>
            <a:ext cx="11379031" cy="590511"/>
          </a:xfrm>
        </p:spPr>
        <p:txBody>
          <a:bodyPr>
            <a:normAutofit/>
          </a:bodyPr>
          <a:lstStyle/>
          <a:p>
            <a:pPr lvl="0" algn="l"/>
            <a:r>
              <a:rPr lang="en-US" sz="2800" dirty="0">
                <a:solidFill>
                  <a:srgbClr val="030609"/>
                </a:solidFill>
              </a:rPr>
              <a:t>Definition - Underrepresented Groups </a:t>
            </a:r>
          </a:p>
          <a:p>
            <a:pPr lvl="0"/>
            <a:endParaRPr lang="en-US" sz="1700" dirty="0">
              <a:solidFill>
                <a:srgbClr val="030609"/>
              </a:solidFill>
            </a:endParaRPr>
          </a:p>
        </p:txBody>
      </p:sp>
    </p:spTree>
    <p:extLst>
      <p:ext uri="{BB962C8B-B14F-4D97-AF65-F5344CB8AC3E}">
        <p14:creationId xmlns:p14="http://schemas.microsoft.com/office/powerpoint/2010/main" val="355878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336" y="1153459"/>
            <a:ext cx="11379200" cy="5898776"/>
          </a:xfrm>
        </p:spPr>
        <p:txBody>
          <a:bodyPr>
            <a:normAutofit fontScale="40000" lnSpcReduction="20000"/>
          </a:bodyPr>
          <a:lstStyle/>
          <a:p>
            <a:pPr marL="0" indent="0">
              <a:buNone/>
            </a:pPr>
            <a:r>
              <a:rPr lang="en-US" sz="6000" dirty="0">
                <a:solidFill>
                  <a:srgbClr val="030609"/>
                </a:solidFill>
              </a:rPr>
              <a:t>National Institute of Mental Health (NIMH)</a:t>
            </a:r>
          </a:p>
          <a:p>
            <a:r>
              <a:rPr lang="en-US" sz="5000" dirty="0">
                <a:solidFill>
                  <a:srgbClr val="030609"/>
                </a:solidFill>
              </a:rPr>
              <a:t>NSF Groups +</a:t>
            </a:r>
          </a:p>
          <a:p>
            <a:r>
              <a:rPr lang="en-US" sz="5000" dirty="0">
                <a:solidFill>
                  <a:srgbClr val="030609"/>
                </a:solidFill>
              </a:rPr>
              <a:t>Individuals from disadvantaged backgrounds</a:t>
            </a:r>
          </a:p>
          <a:p>
            <a:pPr lvl="1"/>
            <a:r>
              <a:rPr lang="en-US" sz="5000" dirty="0">
                <a:solidFill>
                  <a:srgbClr val="030609"/>
                </a:solidFill>
              </a:rPr>
              <a:t>Individuals who come from a family with an annual income below established low-income thresholds. These thresholds are based on family size, published by the U.S. Bureau of the Census; adjusted annually for changes in the Consumer Price Index; and, adjusted by the Secretary for use in all health professions programs. The Secretary of Health and Human Services (HHS) periodically publishes these income levels at </a:t>
            </a:r>
            <a:r>
              <a:rPr lang="en-US" sz="5000" dirty="0">
                <a:solidFill>
                  <a:srgbClr val="030609"/>
                </a:solidFill>
                <a:hlinkClick r:id="rId3"/>
              </a:rPr>
              <a:t>http://aspe.hhs.gov/poverty/index.shtml</a:t>
            </a:r>
            <a:r>
              <a:rPr lang="en-US" sz="5000" dirty="0">
                <a:solidFill>
                  <a:srgbClr val="030609"/>
                </a:solidFill>
              </a:rPr>
              <a:t>.</a:t>
            </a:r>
          </a:p>
          <a:p>
            <a:pPr lvl="1"/>
            <a:r>
              <a:rPr lang="en-US" sz="5000" dirty="0">
                <a:solidFill>
                  <a:srgbClr val="030609"/>
                </a:solidFill>
              </a:rPr>
              <a:t>Individuals who come from an educational environment such as that found in certain rural or inner-city environments that has demonstrably and directly inhibited the individual from obtaining the knowledge, skills, and abilities necessary to develop and participate in a research career.</a:t>
            </a:r>
          </a:p>
          <a:p>
            <a:pPr lvl="1"/>
            <a:r>
              <a:rPr lang="en-US" sz="5000" dirty="0">
                <a:solidFill>
                  <a:srgbClr val="030609"/>
                </a:solidFill>
              </a:rPr>
              <a:t>The disadvantaged category refers to the financial and educational status of individuals while residing in the United States and is only applicable to programs focused on high school and undergraduate candidates.</a:t>
            </a:r>
          </a:p>
          <a:p>
            <a:pPr marL="457200" lvl="1" indent="0">
              <a:buNone/>
            </a:pPr>
            <a:endParaRPr lang="en-US" sz="5000" dirty="0">
              <a:solidFill>
                <a:srgbClr val="030609"/>
              </a:solidFill>
            </a:endParaRPr>
          </a:p>
          <a:p>
            <a:pPr lvl="1"/>
            <a:endParaRPr lang="en-US" sz="4000" dirty="0">
              <a:solidFill>
                <a:srgbClr val="030609"/>
              </a:solidFill>
            </a:endParaRPr>
          </a:p>
          <a:p>
            <a:pPr lvl="1"/>
            <a:endParaRPr lang="en-US" sz="2000" dirty="0">
              <a:solidFill>
                <a:srgbClr val="030609"/>
              </a:solidFill>
            </a:endParaRPr>
          </a:p>
          <a:p>
            <a:pPr marL="0" lvl="1" indent="0">
              <a:buNone/>
            </a:pPr>
            <a:r>
              <a:rPr lang="en-US" dirty="0">
                <a:solidFill>
                  <a:srgbClr val="162B48"/>
                </a:solidFill>
              </a:rPr>
              <a:t> </a:t>
            </a: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a:xfrm>
            <a:off x="402337" y="443632"/>
            <a:ext cx="11379031" cy="590511"/>
          </a:xfrm>
        </p:spPr>
        <p:txBody>
          <a:bodyPr>
            <a:normAutofit/>
          </a:bodyPr>
          <a:lstStyle/>
          <a:p>
            <a:pPr lvl="0" algn="l"/>
            <a:r>
              <a:rPr lang="en-US" sz="2800" dirty="0">
                <a:solidFill>
                  <a:srgbClr val="030609"/>
                </a:solidFill>
              </a:rPr>
              <a:t>Definition - Underrepresented Groups </a:t>
            </a:r>
          </a:p>
          <a:p>
            <a:pPr lvl="0"/>
            <a:endParaRPr lang="en-US" sz="1700" dirty="0">
              <a:solidFill>
                <a:srgbClr val="030609"/>
              </a:solidFill>
            </a:endParaRPr>
          </a:p>
        </p:txBody>
      </p:sp>
    </p:spTree>
    <p:extLst>
      <p:ext uri="{BB962C8B-B14F-4D97-AF65-F5344CB8AC3E}">
        <p14:creationId xmlns:p14="http://schemas.microsoft.com/office/powerpoint/2010/main" val="2583584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6484" y="801859"/>
            <a:ext cx="11379200" cy="5493433"/>
          </a:xfrm>
        </p:spPr>
        <p:txBody>
          <a:bodyPr>
            <a:normAutofit fontScale="25000" lnSpcReduction="20000"/>
          </a:bodyPr>
          <a:lstStyle/>
          <a:p>
            <a:pPr marL="0" lvl="0" indent="0">
              <a:buNone/>
            </a:pPr>
            <a:r>
              <a:rPr lang="en-US" sz="9600" dirty="0">
                <a:solidFill>
                  <a:srgbClr val="030609"/>
                </a:solidFill>
              </a:rPr>
              <a:t>National Institute of Health (NIH)</a:t>
            </a:r>
          </a:p>
          <a:p>
            <a:r>
              <a:rPr lang="en-US" sz="8000" dirty="0">
                <a:solidFill>
                  <a:srgbClr val="030609"/>
                </a:solidFill>
              </a:rPr>
              <a:t>NSF + NIMH </a:t>
            </a:r>
          </a:p>
          <a:p>
            <a:r>
              <a:rPr lang="en-US" sz="8000" dirty="0">
                <a:solidFill>
                  <a:srgbClr val="030609"/>
                </a:solidFill>
              </a:rPr>
              <a:t>Individuals from disadvantaged backgrounds, defined as those who meet </a:t>
            </a:r>
            <a:r>
              <a:rPr lang="en-US" sz="8000" u="sng" dirty="0">
                <a:solidFill>
                  <a:srgbClr val="030609"/>
                </a:solidFill>
              </a:rPr>
              <a:t>two or more</a:t>
            </a:r>
            <a:r>
              <a:rPr lang="en-US" sz="8000" dirty="0">
                <a:solidFill>
                  <a:srgbClr val="030609"/>
                </a:solidFill>
              </a:rPr>
              <a:t> of the following criteria:</a:t>
            </a:r>
          </a:p>
          <a:p>
            <a:pPr lvl="1"/>
            <a:r>
              <a:rPr lang="en-US" sz="7200" dirty="0">
                <a:solidFill>
                  <a:srgbClr val="030609"/>
                </a:solidFill>
              </a:rPr>
              <a:t>Were or currently are homeless, as defined by the McKinney-Vento Homeless Assistance Act (Definition: </a:t>
            </a:r>
            <a:r>
              <a:rPr lang="en-US" sz="7200" dirty="0">
                <a:solidFill>
                  <a:srgbClr val="030609"/>
                </a:solidFill>
                <a:hlinkClick r:id="rId3" tooltip="https://nche.ed.gov/mckinney-vento/"/>
              </a:rPr>
              <a:t>https://nche.ed.gov/mckinney-vento/</a:t>
            </a:r>
            <a:r>
              <a:rPr lang="en-US" sz="7200" dirty="0">
                <a:solidFill>
                  <a:srgbClr val="030609"/>
                </a:solidFill>
              </a:rPr>
              <a:t>);</a:t>
            </a:r>
          </a:p>
          <a:p>
            <a:pPr lvl="1"/>
            <a:r>
              <a:rPr lang="en-US" sz="7200" dirty="0">
                <a:solidFill>
                  <a:srgbClr val="030609"/>
                </a:solidFill>
              </a:rPr>
              <a:t>Were or currently are in the foster care system, as defined by the Administration for Children and Families (Definition: </a:t>
            </a:r>
            <a:r>
              <a:rPr lang="en-US" sz="7200" dirty="0">
                <a:solidFill>
                  <a:srgbClr val="030609"/>
                </a:solidFill>
                <a:hlinkClick r:id="rId4" tooltip="https://www.acf.hhs.gov/cb/focus-areas/foster-care"/>
              </a:rPr>
              <a:t>https://www.acf.hhs.gov/cb/focus-areas/foster-care</a:t>
            </a:r>
            <a:r>
              <a:rPr lang="en-US" sz="7200" dirty="0">
                <a:solidFill>
                  <a:srgbClr val="030609"/>
                </a:solidFill>
              </a:rPr>
              <a:t>);</a:t>
            </a:r>
          </a:p>
          <a:p>
            <a:pPr lvl="1"/>
            <a:r>
              <a:rPr lang="en-US" sz="7200" dirty="0">
                <a:solidFill>
                  <a:srgbClr val="030609"/>
                </a:solidFill>
              </a:rPr>
              <a:t>Were eligible for the Federal Free and Reduced Lunch Program for two or more years (Definition: </a:t>
            </a:r>
            <a:r>
              <a:rPr lang="en-US" sz="7200" dirty="0">
                <a:solidFill>
                  <a:srgbClr val="030609"/>
                </a:solidFill>
                <a:hlinkClick r:id="rId5" tooltip="https://www.fns.usda.gov/school-meals/income-eligibility-guidelines"/>
              </a:rPr>
              <a:t>https://www.fns.usda.gov/school-meals/income-eligibility-guidelines</a:t>
            </a:r>
            <a:r>
              <a:rPr lang="en-US" sz="7200" dirty="0">
                <a:solidFill>
                  <a:srgbClr val="030609"/>
                </a:solidFill>
              </a:rPr>
              <a:t>);</a:t>
            </a:r>
          </a:p>
          <a:p>
            <a:pPr lvl="1"/>
            <a:r>
              <a:rPr lang="en-US" sz="7200" dirty="0">
                <a:solidFill>
                  <a:srgbClr val="030609"/>
                </a:solidFill>
              </a:rPr>
              <a:t>Have/had no parents or legal guardians who completed a bachelor’s degree (see </a:t>
            </a:r>
            <a:r>
              <a:rPr lang="en-US" sz="7200" dirty="0">
                <a:solidFill>
                  <a:srgbClr val="030609"/>
                </a:solidFill>
                <a:hlinkClick r:id="rId6" tooltip="https://nces.ed.gov/pubs2018/2018009.pdf"/>
              </a:rPr>
              <a:t>https://nces.ed.gov/pubs2018/2018009.pdf</a:t>
            </a:r>
            <a:r>
              <a:rPr lang="en-US" sz="7200" dirty="0">
                <a:solidFill>
                  <a:srgbClr val="030609"/>
                </a:solidFill>
              </a:rPr>
              <a:t>);</a:t>
            </a:r>
          </a:p>
          <a:p>
            <a:pPr lvl="1"/>
            <a:r>
              <a:rPr lang="en-US" sz="7200" dirty="0">
                <a:solidFill>
                  <a:srgbClr val="030609"/>
                </a:solidFill>
              </a:rPr>
              <a:t>Were or currently are eligible for Federal Pell grants (Definition: </a:t>
            </a:r>
            <a:r>
              <a:rPr lang="en-US" sz="7200" dirty="0">
                <a:solidFill>
                  <a:srgbClr val="030609"/>
                </a:solidFill>
                <a:hlinkClick r:id="rId7" tooltip="https://www2.ed.gov/programs/fpg/eligibility.html"/>
              </a:rPr>
              <a:t>https://www2.ed.gov/programs/fpg/eligibility.html</a:t>
            </a:r>
            <a:r>
              <a:rPr lang="en-US" sz="7200" dirty="0">
                <a:solidFill>
                  <a:srgbClr val="030609"/>
                </a:solidFill>
              </a:rPr>
              <a:t>);</a:t>
            </a:r>
          </a:p>
          <a:p>
            <a:pPr lvl="1"/>
            <a:r>
              <a:rPr lang="en-US" sz="7200" dirty="0">
                <a:solidFill>
                  <a:srgbClr val="030609"/>
                </a:solidFill>
              </a:rPr>
              <a:t>Received support from the Special Supplemental Nutrition Program for Women, Infants and Children (WIC) as a parent or child (Definition: </a:t>
            </a:r>
            <a:r>
              <a:rPr lang="en-US" sz="7200" dirty="0">
                <a:solidFill>
                  <a:srgbClr val="030609"/>
                </a:solidFill>
                <a:hlinkClick r:id="rId8" tooltip="https://www.fns.usda.gov/wic/wic-eligibility-requirements"/>
              </a:rPr>
              <a:t>https://www.fns.usda.gov/wic/wic-eligibility-requirements</a:t>
            </a:r>
            <a:r>
              <a:rPr lang="en-US" sz="7200" dirty="0">
                <a:solidFill>
                  <a:srgbClr val="030609"/>
                </a:solidFill>
              </a:rPr>
              <a:t>).</a:t>
            </a:r>
          </a:p>
          <a:p>
            <a:pPr lvl="1"/>
            <a:r>
              <a:rPr lang="en-US" sz="7200" dirty="0">
                <a:solidFill>
                  <a:srgbClr val="030609"/>
                </a:solidFill>
              </a:rPr>
              <a:t>Grew up in one of the following areas: a) a U.S. rural area, as designated by the Health Resources and Services Administration (HRSA) </a:t>
            </a:r>
            <a:r>
              <a:rPr lang="en-US" sz="7200" dirty="0">
                <a:solidFill>
                  <a:srgbClr val="030609"/>
                </a:solidFill>
                <a:hlinkClick r:id="rId9" tooltip="Rural Health Grants Eligibility Analyzer"/>
              </a:rPr>
              <a:t>Rural Health Grants Eligibility Analyzer</a:t>
            </a:r>
            <a:r>
              <a:rPr lang="en-US" sz="7200" dirty="0">
                <a:solidFill>
                  <a:srgbClr val="030609"/>
                </a:solidFill>
              </a:rPr>
              <a:t>, or b) a </a:t>
            </a:r>
            <a:r>
              <a:rPr lang="en-US" sz="7200" dirty="0">
                <a:solidFill>
                  <a:srgbClr val="030609"/>
                </a:solidFill>
                <a:hlinkClick r:id="rId10" tooltip="Centers for Medicare and Medicaid Services-designated Low-Income and Health Professional Shortage Areas"/>
              </a:rPr>
              <a:t>Centers for Medicare and Medicaid Services-designated Low-Income and Health Professional Shortage Areas</a:t>
            </a:r>
            <a:r>
              <a:rPr lang="en-US" sz="7200" dirty="0">
                <a:solidFill>
                  <a:srgbClr val="030609"/>
                </a:solidFill>
              </a:rPr>
              <a:t> (qualifying </a:t>
            </a:r>
            <a:r>
              <a:rPr lang="en-US" sz="7200" dirty="0" err="1">
                <a:solidFill>
                  <a:srgbClr val="030609"/>
                </a:solidFill>
              </a:rPr>
              <a:t>zipcodes</a:t>
            </a:r>
            <a:r>
              <a:rPr lang="en-US" sz="7200" dirty="0">
                <a:solidFill>
                  <a:srgbClr val="030609"/>
                </a:solidFill>
              </a:rPr>
              <a:t> are included in the file). Only one of the two possibilities listed can be used as a criterion for the disadvantaged background definition.</a:t>
            </a:r>
          </a:p>
          <a:p>
            <a:pPr marL="457200" lvl="1" indent="0" algn="r">
              <a:buNone/>
            </a:pPr>
            <a:r>
              <a:rPr lang="en-US" sz="6400" dirty="0">
                <a:solidFill>
                  <a:srgbClr val="030609"/>
                </a:solidFill>
              </a:rPr>
              <a:t>https://diversity.nih.gov/about-us/population-underrepresented</a:t>
            </a:r>
          </a:p>
          <a:p>
            <a:pPr marL="457200" lvl="1" indent="0">
              <a:buNone/>
            </a:pPr>
            <a:br>
              <a:rPr lang="en-US" sz="8000" dirty="0"/>
            </a:br>
            <a:br>
              <a:rPr lang="en-US" sz="8000" dirty="0"/>
            </a:br>
            <a:endParaRPr lang="en-US" sz="9800" dirty="0">
              <a:solidFill>
                <a:srgbClr val="030609"/>
              </a:solidFill>
            </a:endParaRPr>
          </a:p>
          <a:p>
            <a:pPr marL="0" lvl="1" indent="0">
              <a:buNone/>
            </a:pPr>
            <a:r>
              <a:rPr lang="en-US" sz="9800" dirty="0">
                <a:solidFill>
                  <a:srgbClr val="162B48"/>
                </a:solidFill>
              </a:rPr>
              <a:t> </a:t>
            </a: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a:xfrm>
            <a:off x="406484" y="214389"/>
            <a:ext cx="11379031" cy="573402"/>
          </a:xfrm>
        </p:spPr>
        <p:txBody>
          <a:bodyPr>
            <a:normAutofit/>
          </a:bodyPr>
          <a:lstStyle/>
          <a:p>
            <a:pPr lvl="0" algn="l"/>
            <a:r>
              <a:rPr lang="en-US" sz="2800" dirty="0">
                <a:solidFill>
                  <a:srgbClr val="030609"/>
                </a:solidFill>
              </a:rPr>
              <a:t>Definition - Underrepresented Groups </a:t>
            </a:r>
          </a:p>
        </p:txBody>
      </p:sp>
    </p:spTree>
    <p:extLst>
      <p:ext uri="{BB962C8B-B14F-4D97-AF65-F5344CB8AC3E}">
        <p14:creationId xmlns:p14="http://schemas.microsoft.com/office/powerpoint/2010/main" val="2699657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6400" y="642793"/>
            <a:ext cx="11379200" cy="6215207"/>
          </a:xfrm>
        </p:spPr>
        <p:txBody>
          <a:bodyPr>
            <a:normAutofit fontScale="25000" lnSpcReduction="20000"/>
          </a:bodyPr>
          <a:lstStyle/>
          <a:p>
            <a:pPr marL="0" indent="0">
              <a:buNone/>
            </a:pPr>
            <a:r>
              <a:rPr lang="en-US" sz="9600" dirty="0">
                <a:solidFill>
                  <a:srgbClr val="030609"/>
                </a:solidFill>
              </a:rPr>
              <a:t>TRIO </a:t>
            </a:r>
          </a:p>
          <a:p>
            <a:r>
              <a:rPr lang="en-US" sz="7200" dirty="0">
                <a:solidFill>
                  <a:srgbClr val="030609"/>
                </a:solidFill>
              </a:rPr>
              <a:t>NSF Racial/Ethnic Minority Groups</a:t>
            </a:r>
          </a:p>
          <a:p>
            <a:r>
              <a:rPr lang="en-US" sz="7200" dirty="0">
                <a:solidFill>
                  <a:srgbClr val="030609"/>
                </a:solidFill>
              </a:rPr>
              <a:t>First generation college student</a:t>
            </a:r>
          </a:p>
          <a:p>
            <a:pPr lvl="1"/>
            <a:r>
              <a:rPr lang="en-US" sz="7200" dirty="0">
                <a:solidFill>
                  <a:srgbClr val="030609"/>
                </a:solidFill>
              </a:rPr>
              <a:t>(A) an individual both of whose parents did not complete a baccalaureate degree; or</a:t>
            </a:r>
          </a:p>
          <a:p>
            <a:pPr lvl="1"/>
            <a:r>
              <a:rPr lang="en-US" sz="7200" dirty="0">
                <a:solidFill>
                  <a:srgbClr val="030609"/>
                </a:solidFill>
              </a:rPr>
              <a:t>(B) in the case of any individual who regularly resided with and received support from only one parent, an individual whose only such parent did not complete a baccalaureate degree.</a:t>
            </a:r>
          </a:p>
          <a:p>
            <a:r>
              <a:rPr lang="en-US" sz="7200" dirty="0">
                <a:solidFill>
                  <a:srgbClr val="030609"/>
                </a:solidFill>
              </a:rPr>
              <a:t>Low-income individual</a:t>
            </a:r>
          </a:p>
          <a:p>
            <a:pPr lvl="1"/>
            <a:r>
              <a:rPr lang="en-US" sz="7200" dirty="0">
                <a:solidFill>
                  <a:srgbClr val="030609"/>
                </a:solidFill>
              </a:rPr>
              <a:t>The term “low-income individual” means an individual from a family whose taxable income for the preceding year did not exceed 150 percent of an amount equal to the poverty level determined by using criteria of poverty established by the Bureau of the Census.</a:t>
            </a:r>
          </a:p>
          <a:p>
            <a:r>
              <a:rPr lang="en-US" sz="7200" dirty="0">
                <a:solidFill>
                  <a:srgbClr val="030609"/>
                </a:solidFill>
              </a:rPr>
              <a:t>Veteran eligibility</a:t>
            </a:r>
          </a:p>
          <a:p>
            <a:pPr lvl="1"/>
            <a:r>
              <a:rPr lang="en-US" sz="7200" dirty="0">
                <a:solidFill>
                  <a:srgbClr val="030609"/>
                </a:solidFill>
              </a:rPr>
              <a:t>No veteran shall be deemed ineligible to participate in any program under this division by reason of such individual's age who—</a:t>
            </a:r>
          </a:p>
          <a:p>
            <a:pPr lvl="1"/>
            <a:r>
              <a:rPr lang="en-US" sz="7200" dirty="0">
                <a:solidFill>
                  <a:srgbClr val="030609"/>
                </a:solidFill>
              </a:rPr>
              <a:t>(A) served on active duty for a period of more than 180 days and was discharged or released therefrom under conditions other than dishonorable;</a:t>
            </a:r>
          </a:p>
          <a:p>
            <a:pPr lvl="1"/>
            <a:r>
              <a:rPr lang="en-US" sz="7200" dirty="0">
                <a:solidFill>
                  <a:srgbClr val="030609"/>
                </a:solidFill>
              </a:rPr>
              <a:t>(B) served on active duty and was discharged or released therefrom because of a service connected disability;</a:t>
            </a:r>
          </a:p>
          <a:p>
            <a:pPr lvl="1"/>
            <a:r>
              <a:rPr lang="en-US" sz="7200" dirty="0">
                <a:solidFill>
                  <a:srgbClr val="030609"/>
                </a:solidFill>
              </a:rPr>
              <a:t>(C) was a member of a reserve component of the Armed Forces called to active duty for a period of more than 30 days; or</a:t>
            </a:r>
          </a:p>
          <a:p>
            <a:pPr lvl="1"/>
            <a:r>
              <a:rPr lang="en-US" sz="7200" dirty="0">
                <a:solidFill>
                  <a:srgbClr val="030609"/>
                </a:solidFill>
              </a:rPr>
              <a:t>(D) was a member of a reserve component of the Armed Forces who served on active duty in support of a contingency operation (as that term is defined in section 101(a)(13) of title 10) on or after September 11, 2001.</a:t>
            </a:r>
          </a:p>
          <a:p>
            <a:pPr marL="0" indent="0">
              <a:buNone/>
            </a:pPr>
            <a:endParaRPr lang="en-US" sz="7200" dirty="0">
              <a:solidFill>
                <a:srgbClr val="030609"/>
              </a:solidFill>
            </a:endParaRPr>
          </a:p>
          <a:p>
            <a:pPr marL="0" lvl="1" indent="0">
              <a:buNone/>
            </a:pPr>
            <a:r>
              <a:rPr lang="en-US" sz="7200" dirty="0">
                <a:solidFill>
                  <a:srgbClr val="162B48"/>
                </a:solidFill>
              </a:rPr>
              <a:t> </a:t>
            </a: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a:xfrm>
            <a:off x="406400" y="106008"/>
            <a:ext cx="11379031" cy="590511"/>
          </a:xfrm>
        </p:spPr>
        <p:txBody>
          <a:bodyPr>
            <a:normAutofit/>
          </a:bodyPr>
          <a:lstStyle/>
          <a:p>
            <a:pPr lvl="0" algn="l"/>
            <a:r>
              <a:rPr lang="en-US" sz="2800" dirty="0">
                <a:solidFill>
                  <a:srgbClr val="030609"/>
                </a:solidFill>
              </a:rPr>
              <a:t>Definition - Underrepresented Groups </a:t>
            </a:r>
          </a:p>
          <a:p>
            <a:pPr lvl="0"/>
            <a:endParaRPr lang="en-US" sz="1700" dirty="0">
              <a:solidFill>
                <a:srgbClr val="030609"/>
              </a:solidFill>
            </a:endParaRPr>
          </a:p>
        </p:txBody>
      </p:sp>
    </p:spTree>
    <p:extLst>
      <p:ext uri="{BB962C8B-B14F-4D97-AF65-F5344CB8AC3E}">
        <p14:creationId xmlns:p14="http://schemas.microsoft.com/office/powerpoint/2010/main" val="2302457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669925"/>
            <a:ext cx="10515600" cy="4956093"/>
          </a:xfrm>
        </p:spPr>
        <p:txBody>
          <a:bodyPr>
            <a:noAutofit/>
          </a:bodyPr>
          <a:lstStyle/>
          <a:p>
            <a:pPr algn="ctr"/>
            <a:r>
              <a:rPr lang="en-US" sz="6600" b="1" dirty="0">
                <a:solidFill>
                  <a:srgbClr val="030609"/>
                </a:solidFill>
                <a:latin typeface="Georgia" panose="02040502050405020303" pitchFamily="18" charset="0"/>
              </a:rPr>
              <a:t>Understanding Our Landscape</a:t>
            </a:r>
            <a:endParaRPr lang="en-US" sz="8000" b="1" dirty="0">
              <a:solidFill>
                <a:srgbClr val="030609"/>
              </a:solidFill>
              <a:latin typeface="Georgia" panose="02040502050405020303" pitchFamily="18" charset="0"/>
            </a:endParaRPr>
          </a:p>
        </p:txBody>
      </p:sp>
    </p:spTree>
    <p:extLst>
      <p:ext uri="{BB962C8B-B14F-4D97-AF65-F5344CB8AC3E}">
        <p14:creationId xmlns:p14="http://schemas.microsoft.com/office/powerpoint/2010/main" val="3831000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123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468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869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7" y="1125416"/>
            <a:ext cx="11379200" cy="5120640"/>
          </a:xfrm>
        </p:spPr>
        <p:txBody>
          <a:bodyPr>
            <a:normAutofit/>
          </a:bodyPr>
          <a:lstStyle/>
          <a:p>
            <a:pPr marL="0" indent="0">
              <a:buNone/>
            </a:pPr>
            <a:r>
              <a:rPr lang="en-US" sz="2400" dirty="0">
                <a:solidFill>
                  <a:srgbClr val="030609"/>
                </a:solidFill>
              </a:rPr>
              <a:t>The University of Mississippi is </a:t>
            </a:r>
            <a:r>
              <a:rPr lang="en-US" sz="2400" b="1" dirty="0">
                <a:solidFill>
                  <a:srgbClr val="030609"/>
                </a:solidFill>
              </a:rPr>
              <a:t>actively pursuing inclusive excellence </a:t>
            </a:r>
            <a:r>
              <a:rPr lang="en-US" sz="2400" dirty="0">
                <a:solidFill>
                  <a:srgbClr val="030609"/>
                </a:solidFill>
              </a:rPr>
              <a:t>through major </a:t>
            </a:r>
            <a:r>
              <a:rPr lang="en-US" sz="2400" b="1" dirty="0">
                <a:solidFill>
                  <a:srgbClr val="030609"/>
                </a:solidFill>
              </a:rPr>
              <a:t>institutional change </a:t>
            </a:r>
            <a:r>
              <a:rPr lang="en-US" sz="2400" dirty="0">
                <a:solidFill>
                  <a:srgbClr val="030609"/>
                </a:solidFill>
              </a:rPr>
              <a:t>in a state </a:t>
            </a:r>
            <a:r>
              <a:rPr lang="en-US" sz="2400" b="1" dirty="0">
                <a:solidFill>
                  <a:srgbClr val="030609"/>
                </a:solidFill>
              </a:rPr>
              <a:t>recognized for persistent poverty and racial inequality</a:t>
            </a:r>
            <a:r>
              <a:rPr lang="en-US" sz="2400" dirty="0">
                <a:solidFill>
                  <a:srgbClr val="030609"/>
                </a:solidFill>
              </a:rPr>
              <a:t>. For decades after the violently protested integration of UM in 1962, individual faculty and administrators have worked to create an inclusive climate and build programs to open doors for underrepresented students. We are now on the cusp of </a:t>
            </a:r>
            <a:r>
              <a:rPr lang="en-US" sz="2400" b="1" dirty="0">
                <a:solidFill>
                  <a:srgbClr val="030609"/>
                </a:solidFill>
              </a:rPr>
              <a:t>more coordinated institutional change </a:t>
            </a:r>
            <a:r>
              <a:rPr lang="en-US" sz="2400" dirty="0">
                <a:solidFill>
                  <a:srgbClr val="030609"/>
                </a:solidFill>
              </a:rPr>
              <a:t>with the 2017 establishment of the Division of Diversity and Community Engagement. </a:t>
            </a:r>
            <a:r>
              <a:rPr lang="en-US" sz="2400" b="1" dirty="0">
                <a:solidFill>
                  <a:srgbClr val="030609"/>
                </a:solidFill>
              </a:rPr>
              <a:t>Support is in place </a:t>
            </a:r>
            <a:r>
              <a:rPr lang="en-US" sz="2400" dirty="0">
                <a:solidFill>
                  <a:srgbClr val="030609"/>
                </a:solidFill>
              </a:rPr>
              <a:t>to advance inclusive teaching in STEM and we are ready and eager to do this work. Joining the HHMI IE3 learning community would maximize the impact of existing campus diversity and inclusion efforts and help center the role of faculty.</a:t>
            </a:r>
          </a:p>
          <a:p>
            <a:endParaRPr lang="en-US" dirty="0"/>
          </a:p>
        </p:txBody>
      </p:sp>
      <p:sp>
        <p:nvSpPr>
          <p:cNvPr id="3" name="Text Placeholder 2"/>
          <p:cNvSpPr>
            <a:spLocks noGrp="1"/>
          </p:cNvSpPr>
          <p:nvPr>
            <p:ph type="body" sz="quarter" idx="10"/>
          </p:nvPr>
        </p:nvSpPr>
        <p:spPr/>
        <p:txBody>
          <a:bodyPr>
            <a:normAutofit/>
          </a:bodyPr>
          <a:lstStyle/>
          <a:p>
            <a:pPr algn="l"/>
            <a:r>
              <a:rPr lang="en-US" sz="2800" dirty="0">
                <a:solidFill>
                  <a:srgbClr val="030609"/>
                </a:solidFill>
              </a:rPr>
              <a:t>Our State and Institutional History</a:t>
            </a:r>
          </a:p>
        </p:txBody>
      </p:sp>
    </p:spTree>
    <p:extLst>
      <p:ext uri="{BB962C8B-B14F-4D97-AF65-F5344CB8AC3E}">
        <p14:creationId xmlns:p14="http://schemas.microsoft.com/office/powerpoint/2010/main" val="938795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168" y="1033975"/>
            <a:ext cx="11379200" cy="5423095"/>
          </a:xfrm>
        </p:spPr>
        <p:txBody>
          <a:bodyPr>
            <a:normAutofit fontScale="55000" lnSpcReduction="20000"/>
          </a:bodyPr>
          <a:lstStyle/>
          <a:p>
            <a:pPr marL="0" indent="0">
              <a:buNone/>
            </a:pPr>
            <a:r>
              <a:rPr lang="en-US" sz="4000" dirty="0">
                <a:solidFill>
                  <a:srgbClr val="030609"/>
                </a:solidFill>
              </a:rPr>
              <a:t>Chartered in 1844, the University of Mississippi (UM) is a flagship, public, Research I institution in Oxford, Mississippi.  In 1962, the university was  presented on the national stage as </a:t>
            </a:r>
            <a:r>
              <a:rPr lang="en-US" sz="4000" b="1" dirty="0">
                <a:solidFill>
                  <a:srgbClr val="030609"/>
                </a:solidFill>
              </a:rPr>
              <a:t>epicenter for protest and racial integration</a:t>
            </a:r>
            <a:r>
              <a:rPr lang="en-US" sz="4000" dirty="0">
                <a:solidFill>
                  <a:srgbClr val="030609"/>
                </a:solidFill>
              </a:rPr>
              <a:t>.  Since, UM, also known as Ole Miss, has vacillated in the public’s mind as </a:t>
            </a:r>
            <a:r>
              <a:rPr lang="en-US" sz="4000" b="1" dirty="0">
                <a:solidFill>
                  <a:srgbClr val="030609"/>
                </a:solidFill>
              </a:rPr>
              <a:t>an institution stubbornly rooted in the past and also as a progressive campus overcoming divisive forces </a:t>
            </a:r>
            <a:r>
              <a:rPr lang="en-US" sz="4000" dirty="0">
                <a:solidFill>
                  <a:srgbClr val="030609"/>
                </a:solidFill>
              </a:rPr>
              <a:t>to take action to shed symbols and end practices that continued to harbor racism and inequity. </a:t>
            </a:r>
            <a:r>
              <a:rPr lang="en-US" sz="4000" b="1" dirty="0">
                <a:solidFill>
                  <a:srgbClr val="030609"/>
                </a:solidFill>
              </a:rPr>
              <a:t>Because of its history and ever-present need to address racial equity, UM is uniquely positioned to serve as a national leader in developing programs that</a:t>
            </a:r>
            <a:r>
              <a:rPr lang="en-US" sz="4000" b="1" i="1" dirty="0">
                <a:solidFill>
                  <a:srgbClr val="030609"/>
                </a:solidFill>
              </a:rPr>
              <a:t> </a:t>
            </a:r>
            <a:r>
              <a:rPr lang="en-US" sz="4000" b="1" dirty="0">
                <a:solidFill>
                  <a:srgbClr val="030609"/>
                </a:solidFill>
              </a:rPr>
              <a:t>reconcile a history of racial discrimination to create a more inclusive climate that will move the needle on achieving equity in higher education.  </a:t>
            </a:r>
            <a:endParaRPr lang="en-US" sz="4000" b="1" i="1" dirty="0">
              <a:solidFill>
                <a:srgbClr val="030609"/>
              </a:solidFill>
            </a:endParaRPr>
          </a:p>
          <a:p>
            <a:pPr marL="0" indent="0">
              <a:buNone/>
            </a:pPr>
            <a:r>
              <a:rPr lang="en-US" sz="4000" dirty="0">
                <a:solidFill>
                  <a:srgbClr val="030609"/>
                </a:solidFill>
              </a:rPr>
              <a:t> </a:t>
            </a:r>
            <a:endParaRPr lang="en-US" sz="4000" i="1" dirty="0">
              <a:solidFill>
                <a:srgbClr val="030609"/>
              </a:solidFill>
            </a:endParaRPr>
          </a:p>
          <a:p>
            <a:pPr marL="0" indent="0">
              <a:buNone/>
            </a:pPr>
            <a:r>
              <a:rPr lang="en-US" sz="4000" dirty="0">
                <a:solidFill>
                  <a:srgbClr val="030609"/>
                </a:solidFill>
              </a:rPr>
              <a:t>To fully appreciate the challenges and opportunities for colleges and universities in Mississippi, it is important to understand several dimensions of the demographic and socioeconomic landscape of the state. Disproportionately high numbers of individuals in three significant categories highlight the challenges and opportunities that these institutions face: people living in rural communities (51.2%), people living below poverty (21.5%), and African Americans (38%).  As the flagship university of the state of Mississippi, UM understands its unique responsibility to serve our residents in these often intersectional groups, because of the history of inaccessibility and inequity in our state. </a:t>
            </a:r>
            <a:endParaRPr lang="en-US" sz="4000" i="1" dirty="0">
              <a:solidFill>
                <a:srgbClr val="030609"/>
              </a:solidFill>
            </a:endParaRPr>
          </a:p>
          <a:p>
            <a:endParaRPr lang="en-US" dirty="0"/>
          </a:p>
        </p:txBody>
      </p:sp>
      <p:sp>
        <p:nvSpPr>
          <p:cNvPr id="3" name="Text Placeholder 2"/>
          <p:cNvSpPr>
            <a:spLocks noGrp="1"/>
          </p:cNvSpPr>
          <p:nvPr>
            <p:ph type="body" sz="quarter" idx="10"/>
          </p:nvPr>
        </p:nvSpPr>
        <p:spPr/>
        <p:txBody>
          <a:bodyPr>
            <a:normAutofit/>
          </a:bodyPr>
          <a:lstStyle/>
          <a:p>
            <a:pPr algn="l"/>
            <a:r>
              <a:rPr lang="en-US" sz="2800" dirty="0">
                <a:solidFill>
                  <a:srgbClr val="030609"/>
                </a:solidFill>
              </a:rPr>
              <a:t>Our State and Institutional History</a:t>
            </a:r>
          </a:p>
        </p:txBody>
      </p:sp>
    </p:spTree>
    <p:extLst>
      <p:ext uri="{BB962C8B-B14F-4D97-AF65-F5344CB8AC3E}">
        <p14:creationId xmlns:p14="http://schemas.microsoft.com/office/powerpoint/2010/main" val="360486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809626"/>
            <a:ext cx="11379200" cy="5405286"/>
          </a:xfrm>
        </p:spPr>
        <p:txBody>
          <a:bodyPr>
            <a:normAutofit/>
          </a:bodyPr>
          <a:lstStyle/>
          <a:p>
            <a:r>
              <a:rPr lang="en-US" sz="2800" dirty="0">
                <a:solidFill>
                  <a:srgbClr val="030609"/>
                </a:solidFill>
              </a:rPr>
              <a:t>Foundational Concepts</a:t>
            </a:r>
          </a:p>
          <a:p>
            <a:r>
              <a:rPr lang="en-US" sz="2800" dirty="0">
                <a:solidFill>
                  <a:srgbClr val="030609"/>
                </a:solidFill>
              </a:rPr>
              <a:t>Understanding Our Context</a:t>
            </a:r>
          </a:p>
          <a:p>
            <a:r>
              <a:rPr lang="en-US" sz="2800" dirty="0">
                <a:solidFill>
                  <a:srgbClr val="030609"/>
                </a:solidFill>
              </a:rPr>
              <a:t>Roadmap to Addressing DEI in Grant Writing </a:t>
            </a:r>
          </a:p>
          <a:p>
            <a:r>
              <a:rPr lang="en-US" sz="2800" dirty="0">
                <a:solidFill>
                  <a:srgbClr val="030609"/>
                </a:solidFill>
              </a:rPr>
              <a:t>Best Practices </a:t>
            </a:r>
          </a:p>
        </p:txBody>
      </p:sp>
      <p:sp>
        <p:nvSpPr>
          <p:cNvPr id="3" name="Text Placeholder 2"/>
          <p:cNvSpPr>
            <a:spLocks noGrp="1"/>
          </p:cNvSpPr>
          <p:nvPr>
            <p:ph type="body" sz="quarter" idx="10"/>
          </p:nvPr>
        </p:nvSpPr>
        <p:spPr>
          <a:xfrm>
            <a:off x="402336" y="181858"/>
            <a:ext cx="11379031" cy="903992"/>
          </a:xfrm>
        </p:spPr>
        <p:txBody>
          <a:bodyPr>
            <a:normAutofit/>
          </a:bodyPr>
          <a:lstStyle/>
          <a:p>
            <a:pPr algn="l"/>
            <a:r>
              <a:rPr lang="en-US" sz="3000" dirty="0">
                <a:solidFill>
                  <a:srgbClr val="030609"/>
                </a:solidFill>
              </a:rPr>
              <a:t>Presentation Outline</a:t>
            </a:r>
          </a:p>
        </p:txBody>
      </p:sp>
    </p:spTree>
    <p:extLst>
      <p:ext uri="{BB962C8B-B14F-4D97-AF65-F5344CB8AC3E}">
        <p14:creationId xmlns:p14="http://schemas.microsoft.com/office/powerpoint/2010/main" val="1855350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336" y="872198"/>
            <a:ext cx="11379200" cy="6407834"/>
          </a:xfrm>
        </p:spPr>
        <p:txBody>
          <a:bodyPr>
            <a:normAutofit fontScale="62500" lnSpcReduction="20000"/>
          </a:bodyPr>
          <a:lstStyle/>
          <a:p>
            <a:pPr marL="341313" lvl="0" indent="-341313">
              <a:spcBef>
                <a:spcPts val="0"/>
              </a:spcBef>
              <a:spcAft>
                <a:spcPts val="600"/>
              </a:spcAft>
              <a:buFont typeface="+mj-lt"/>
              <a:buAutoNum type="arabicPeriod"/>
            </a:pPr>
            <a:r>
              <a:rPr lang="en-US" sz="3800" dirty="0">
                <a:solidFill>
                  <a:srgbClr val="030609"/>
                </a:solidFill>
              </a:rPr>
              <a:t>Minority – a category of people who experience relative disadvantage as compared to members of a dominant social group</a:t>
            </a:r>
          </a:p>
          <a:p>
            <a:pPr lvl="1" indent="-342900">
              <a:spcBef>
                <a:spcPts val="0"/>
              </a:spcBef>
              <a:spcAft>
                <a:spcPts val="600"/>
              </a:spcAft>
              <a:buFont typeface="Arial" panose="020B0604020202020204" pitchFamily="34" charset="0"/>
              <a:buChar char="•"/>
            </a:pPr>
            <a:r>
              <a:rPr lang="en-US" sz="3800" dirty="0">
                <a:solidFill>
                  <a:srgbClr val="030609"/>
                </a:solidFill>
              </a:rPr>
              <a:t>Underrepresented Racial/Ethnic Minority Groups (Black/African American, Hispanic/Latino/a, American Indian, Alaskan Native, Pacific Islander, Hawaiian)</a:t>
            </a:r>
          </a:p>
          <a:p>
            <a:pPr lvl="1" indent="-342900">
              <a:spcBef>
                <a:spcPts val="0"/>
              </a:spcBef>
              <a:spcAft>
                <a:spcPts val="600"/>
              </a:spcAft>
              <a:buFont typeface="Arial" panose="020B0604020202020204" pitchFamily="34" charset="0"/>
              <a:buChar char="•"/>
            </a:pPr>
            <a:r>
              <a:rPr lang="en-US" sz="3800" dirty="0">
                <a:solidFill>
                  <a:srgbClr val="030609"/>
                </a:solidFill>
              </a:rPr>
              <a:t>Minority vs. Underrepresented Racial/Ethnic Minority Groups (Asian American)</a:t>
            </a:r>
          </a:p>
          <a:p>
            <a:pPr marL="341313" lvl="0" indent="-341313">
              <a:spcBef>
                <a:spcPts val="0"/>
              </a:spcBef>
              <a:spcAft>
                <a:spcPts val="600"/>
              </a:spcAft>
              <a:buFont typeface="+mj-lt"/>
              <a:buAutoNum type="arabicPeriod"/>
            </a:pPr>
            <a:r>
              <a:rPr lang="en-US" sz="3800" dirty="0">
                <a:solidFill>
                  <a:srgbClr val="030609"/>
                </a:solidFill>
              </a:rPr>
              <a:t>Multi-racial (2 or more races)</a:t>
            </a:r>
          </a:p>
          <a:p>
            <a:pPr marL="341313" lvl="0" indent="-341313">
              <a:spcBef>
                <a:spcPts val="0"/>
              </a:spcBef>
              <a:spcAft>
                <a:spcPts val="600"/>
              </a:spcAft>
              <a:buFont typeface="+mj-lt"/>
              <a:buAutoNum type="arabicPeriod"/>
            </a:pPr>
            <a:r>
              <a:rPr lang="en-US" sz="3800" dirty="0">
                <a:solidFill>
                  <a:srgbClr val="030609"/>
                </a:solidFill>
              </a:rPr>
              <a:t>Black vs African American or Latino/a vs. Hispanic </a:t>
            </a:r>
          </a:p>
          <a:p>
            <a:pPr lvl="1" indent="-342900">
              <a:spcBef>
                <a:spcPts val="0"/>
              </a:spcBef>
              <a:spcAft>
                <a:spcPts val="600"/>
              </a:spcAft>
              <a:buFont typeface="Arial" panose="020B0604020202020204" pitchFamily="34" charset="0"/>
              <a:buChar char="•"/>
            </a:pPr>
            <a:r>
              <a:rPr lang="en-US" sz="3800" dirty="0">
                <a:solidFill>
                  <a:srgbClr val="030609"/>
                </a:solidFill>
              </a:rPr>
              <a:t>Sponsor language/data</a:t>
            </a:r>
          </a:p>
          <a:p>
            <a:pPr marL="341313" indent="-341313">
              <a:spcBef>
                <a:spcPts val="0"/>
              </a:spcBef>
              <a:spcAft>
                <a:spcPts val="600"/>
              </a:spcAft>
              <a:buFont typeface="+mj-lt"/>
              <a:buAutoNum type="arabicPeriod"/>
            </a:pPr>
            <a:r>
              <a:rPr lang="en-US" sz="3800" dirty="0">
                <a:solidFill>
                  <a:srgbClr val="030609"/>
                </a:solidFill>
              </a:rPr>
              <a:t>IHL/IPEDs distinction </a:t>
            </a:r>
          </a:p>
          <a:p>
            <a:pPr lvl="1">
              <a:spcBef>
                <a:spcPts val="0"/>
              </a:spcBef>
              <a:spcAft>
                <a:spcPts val="600"/>
              </a:spcAft>
              <a:buFont typeface="Arial" panose="020B0604020202020204" pitchFamily="34" charset="0"/>
              <a:buChar char="•"/>
            </a:pPr>
            <a:r>
              <a:rPr lang="en-US" sz="3800" dirty="0">
                <a:solidFill>
                  <a:srgbClr val="030609"/>
                </a:solidFill>
              </a:rPr>
              <a:t>consistency, definition</a:t>
            </a:r>
          </a:p>
          <a:p>
            <a:pPr marL="341313" indent="-341313">
              <a:spcBef>
                <a:spcPts val="0"/>
              </a:spcBef>
              <a:spcAft>
                <a:spcPts val="600"/>
              </a:spcAft>
              <a:buFont typeface="+mj-lt"/>
              <a:buAutoNum type="arabicPeriod"/>
            </a:pPr>
            <a:r>
              <a:rPr lang="en-US" sz="3800" dirty="0">
                <a:solidFill>
                  <a:srgbClr val="030609"/>
                </a:solidFill>
              </a:rPr>
              <a:t>Sex/Gender </a:t>
            </a:r>
          </a:p>
          <a:p>
            <a:pPr lvl="1">
              <a:spcBef>
                <a:spcPts val="0"/>
              </a:spcBef>
              <a:spcAft>
                <a:spcPts val="600"/>
              </a:spcAft>
              <a:buFont typeface="Arial" panose="020B0604020202020204" pitchFamily="34" charset="0"/>
              <a:buChar char="•"/>
            </a:pPr>
            <a:r>
              <a:rPr lang="en-US" sz="3800" dirty="0">
                <a:solidFill>
                  <a:srgbClr val="030609"/>
                </a:solidFill>
              </a:rPr>
              <a:t>(women/men- social category) (female/male – biological category) </a:t>
            </a:r>
          </a:p>
          <a:p>
            <a:pPr marL="341313" indent="-341313">
              <a:spcBef>
                <a:spcPts val="0"/>
              </a:spcBef>
              <a:spcAft>
                <a:spcPts val="600"/>
              </a:spcAft>
              <a:buFont typeface="+mj-lt"/>
              <a:buAutoNum type="arabicPeriod"/>
            </a:pPr>
            <a:r>
              <a:rPr lang="en-US" sz="3800" dirty="0">
                <a:solidFill>
                  <a:srgbClr val="030609"/>
                </a:solidFill>
              </a:rPr>
              <a:t>Gender </a:t>
            </a:r>
          </a:p>
          <a:p>
            <a:pPr lvl="1" indent="-342900">
              <a:spcBef>
                <a:spcPts val="0"/>
              </a:spcBef>
              <a:spcAft>
                <a:spcPts val="600"/>
              </a:spcAft>
              <a:buFont typeface="Arial" panose="020B0604020202020204" pitchFamily="34" charset="0"/>
              <a:buChar char="•"/>
            </a:pPr>
            <a:r>
              <a:rPr lang="en-US" sz="3800" dirty="0">
                <a:solidFill>
                  <a:srgbClr val="030609"/>
                </a:solidFill>
              </a:rPr>
              <a:t>diversity vs. equity vs. inclusion</a:t>
            </a: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a:xfrm>
            <a:off x="402336" y="222135"/>
            <a:ext cx="11379031" cy="650062"/>
          </a:xfrm>
        </p:spPr>
        <p:txBody>
          <a:bodyPr>
            <a:normAutofit/>
          </a:bodyPr>
          <a:lstStyle/>
          <a:p>
            <a:pPr lvl="0" algn="l"/>
            <a:r>
              <a:rPr lang="en-US" sz="2800" dirty="0">
                <a:solidFill>
                  <a:srgbClr val="030609"/>
                </a:solidFill>
              </a:rPr>
              <a:t>Nuances of Diversity Data</a:t>
            </a:r>
          </a:p>
          <a:p>
            <a:pPr lvl="0"/>
            <a:endParaRPr lang="en-US" sz="1700" dirty="0">
              <a:solidFill>
                <a:srgbClr val="030609"/>
              </a:solidFill>
            </a:endParaRPr>
          </a:p>
        </p:txBody>
      </p:sp>
    </p:spTree>
    <p:extLst>
      <p:ext uri="{BB962C8B-B14F-4D97-AF65-F5344CB8AC3E}">
        <p14:creationId xmlns:p14="http://schemas.microsoft.com/office/powerpoint/2010/main" val="772617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6D63C4E-D257-41E3-9604-7D044D4BC531}"/>
              </a:ext>
            </a:extLst>
          </p:cNvPr>
          <p:cNvGrpSpPr/>
          <p:nvPr/>
        </p:nvGrpSpPr>
        <p:grpSpPr>
          <a:xfrm>
            <a:off x="3775599" y="550773"/>
            <a:ext cx="233281" cy="5221873"/>
            <a:chOff x="7491663" y="1910401"/>
            <a:chExt cx="224591" cy="4011802"/>
          </a:xfrm>
        </p:grpSpPr>
        <p:sp>
          <p:nvSpPr>
            <p:cNvPr id="23" name="Rectangle 22">
              <a:extLst>
                <a:ext uri="{FF2B5EF4-FFF2-40B4-BE49-F238E27FC236}">
                  <a16:creationId xmlns:a16="http://schemas.microsoft.com/office/drawing/2014/main" id="{B79A0373-B32B-417D-81A3-D09B632A4812}"/>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4" name="Rectangle 23">
              <a:extLst>
                <a:ext uri="{FF2B5EF4-FFF2-40B4-BE49-F238E27FC236}">
                  <a16:creationId xmlns:a16="http://schemas.microsoft.com/office/drawing/2014/main" id="{86E01786-DAB2-4A8E-A118-7BF1630FCB50}"/>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5" name="Rectangle 24">
              <a:extLst>
                <a:ext uri="{FF2B5EF4-FFF2-40B4-BE49-F238E27FC236}">
                  <a16:creationId xmlns:a16="http://schemas.microsoft.com/office/drawing/2014/main" id="{FE563B34-B819-43BC-BA16-F638C826E0F2}"/>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grpSp>
      <p:grpSp>
        <p:nvGrpSpPr>
          <p:cNvPr id="14" name="Group 13">
            <a:extLst>
              <a:ext uri="{FF2B5EF4-FFF2-40B4-BE49-F238E27FC236}">
                <a16:creationId xmlns:a16="http://schemas.microsoft.com/office/drawing/2014/main" id="{7502747F-4770-489A-9BCA-8B9A52D19E26}"/>
              </a:ext>
            </a:extLst>
          </p:cNvPr>
          <p:cNvGrpSpPr/>
          <p:nvPr/>
        </p:nvGrpSpPr>
        <p:grpSpPr>
          <a:xfrm>
            <a:off x="7948127" y="569929"/>
            <a:ext cx="255397" cy="5202717"/>
            <a:chOff x="7491663" y="1910401"/>
            <a:chExt cx="224591" cy="4011802"/>
          </a:xfrm>
        </p:grpSpPr>
        <p:sp>
          <p:nvSpPr>
            <p:cNvPr id="20" name="Rectangle 19">
              <a:extLst>
                <a:ext uri="{FF2B5EF4-FFF2-40B4-BE49-F238E27FC236}">
                  <a16:creationId xmlns:a16="http://schemas.microsoft.com/office/drawing/2014/main" id="{B4A4D3FD-24CE-4C41-9E41-3DBF128E2458}"/>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1" name="Rectangle 20">
              <a:extLst>
                <a:ext uri="{FF2B5EF4-FFF2-40B4-BE49-F238E27FC236}">
                  <a16:creationId xmlns:a16="http://schemas.microsoft.com/office/drawing/2014/main" id="{7FAE54F0-1378-4ECC-94D7-001ADF1D5C4F}"/>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2" name="Rectangle 21">
              <a:extLst>
                <a:ext uri="{FF2B5EF4-FFF2-40B4-BE49-F238E27FC236}">
                  <a16:creationId xmlns:a16="http://schemas.microsoft.com/office/drawing/2014/main" id="{F5BC66CA-3F23-4391-BA0D-A4B3E668A8D9}"/>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grpSp>
      <p:grpSp>
        <p:nvGrpSpPr>
          <p:cNvPr id="31" name="Group 30">
            <a:extLst>
              <a:ext uri="{FF2B5EF4-FFF2-40B4-BE49-F238E27FC236}">
                <a16:creationId xmlns:a16="http://schemas.microsoft.com/office/drawing/2014/main" id="{585B9EF1-67FF-448C-8ADC-7E2E784DCEC3}"/>
              </a:ext>
            </a:extLst>
          </p:cNvPr>
          <p:cNvGrpSpPr/>
          <p:nvPr/>
        </p:nvGrpSpPr>
        <p:grpSpPr>
          <a:xfrm>
            <a:off x="8116614" y="569929"/>
            <a:ext cx="3847447" cy="2734242"/>
            <a:chOff x="8056732" y="569930"/>
            <a:chExt cx="3847447" cy="2734242"/>
          </a:xfrm>
        </p:grpSpPr>
        <p:sp>
          <p:nvSpPr>
            <p:cNvPr id="15" name="Text Placeholder 2">
              <a:extLst>
                <a:ext uri="{FF2B5EF4-FFF2-40B4-BE49-F238E27FC236}">
                  <a16:creationId xmlns:a16="http://schemas.microsoft.com/office/drawing/2014/main" id="{E3D40AC8-90C1-4334-A47F-2FD5973E5B5C}"/>
                </a:ext>
              </a:extLst>
            </p:cNvPr>
            <p:cNvSpPr txBox="1">
              <a:spLocks/>
            </p:cNvSpPr>
            <p:nvPr/>
          </p:nvSpPr>
          <p:spPr>
            <a:xfrm>
              <a:off x="8056732" y="1590040"/>
              <a:ext cx="3847447" cy="1714132"/>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lang="en-US" sz="2000" noProof="0" dirty="0">
                  <a:solidFill>
                    <a:srgbClr val="030609"/>
                  </a:solidFill>
                </a:rPr>
                <a:t>Invisible Labor</a:t>
              </a:r>
              <a:endParaRPr kumimoji="0" lang="en-US" sz="2000" b="0" i="0" u="none" strike="noStrike" kern="1200" cap="none" spc="0" normalizeH="0" baseline="0" noProof="0" dirty="0">
                <a:ln>
                  <a:noFill/>
                </a:ln>
                <a:solidFill>
                  <a:srgbClr val="030609"/>
                </a:solidFill>
                <a:effectLst/>
                <a:uLnTx/>
                <a:uFillTx/>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lang="en-US" sz="2000" noProof="0" dirty="0">
                  <a:solidFill>
                    <a:srgbClr val="030609"/>
                  </a:solidFill>
                </a:rPr>
                <a:t>Emotional Labor</a:t>
              </a:r>
              <a:endParaRPr kumimoji="0" lang="en-US" sz="2000" b="0" i="0" u="none" strike="noStrike" kern="1200" cap="none" spc="0" normalizeH="0" baseline="0" noProof="0" dirty="0">
                <a:ln>
                  <a:noFill/>
                </a:ln>
                <a:solidFill>
                  <a:srgbClr val="030609"/>
                </a:solidFill>
                <a:effectLst/>
                <a:uLnTx/>
                <a:uFillTx/>
              </a:endParaRPr>
            </a:p>
            <a:p>
              <a:pPr lvl="0" defTabSz="342991">
                <a:spcBef>
                  <a:spcPts val="450"/>
                </a:spcBef>
                <a:buFont typeface="Wingdings" panose="05000000000000000000" pitchFamily="2" charset="2"/>
                <a:buChar char="Ø"/>
                <a:defRPr/>
              </a:pPr>
              <a:r>
                <a:rPr lang="en-US" sz="2000" dirty="0">
                  <a:solidFill>
                    <a:srgbClr val="030609"/>
                  </a:solidFill>
                </a:rPr>
                <a:t>About 19 percent of the men said they experienced sexual discrimination at work, versus 50 percent of the women. In certain heavily male-dominated subsets of STEM, 78 percent of the women experienced gender discrimination.</a:t>
              </a:r>
              <a:endParaRPr kumimoji="0" lang="en-US" sz="2000" i="0" u="none" strike="noStrike" kern="1200" cap="none" spc="0" normalizeH="0" baseline="0" noProof="0" dirty="0">
                <a:ln>
                  <a:noFill/>
                </a:ln>
                <a:solidFill>
                  <a:srgbClr val="030609"/>
                </a:solidFill>
                <a:effectLst/>
                <a:uLnTx/>
                <a:uFillTx/>
              </a:endParaRPr>
            </a:p>
          </p:txBody>
        </p:sp>
        <p:cxnSp>
          <p:nvCxnSpPr>
            <p:cNvPr id="11" name="Straight Connector 10">
              <a:extLst>
                <a:ext uri="{FF2B5EF4-FFF2-40B4-BE49-F238E27FC236}">
                  <a16:creationId xmlns:a16="http://schemas.microsoft.com/office/drawing/2014/main" id="{46D6134B-9953-4DCF-935F-93EB8EA531A6}"/>
                </a:ext>
              </a:extLst>
            </p:cNvPr>
            <p:cNvCxnSpPr/>
            <p:nvPr/>
          </p:nvCxnSpPr>
          <p:spPr bwMode="ltGray">
            <a:xfrm flipH="1">
              <a:off x="8143643" y="569930"/>
              <a:ext cx="3460752"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81466DDF-1BD6-4CE2-AFDC-D5D717323FD2}"/>
                </a:ext>
              </a:extLst>
            </p:cNvPr>
            <p:cNvSpPr/>
            <p:nvPr/>
          </p:nvSpPr>
          <p:spPr>
            <a:xfrm>
              <a:off x="8143642" y="639125"/>
              <a:ext cx="3460752" cy="634020"/>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INCLUSION</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sz="1600" b="1" kern="0" spc="450" noProof="0" dirty="0">
                  <a:solidFill>
                    <a:srgbClr val="030609"/>
                  </a:solidFill>
                  <a:latin typeface="Georgia"/>
                  <a:ea typeface="Tw Cen MT" charset="0"/>
                  <a:cs typeface="Tw Cen MT" charset="0"/>
                </a:rPr>
                <a:t>Participation</a:t>
              </a:r>
              <a:endParaRPr kumimoji="0" lang="en-US" sz="1600"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cxnSp>
          <p:nvCxnSpPr>
            <p:cNvPr id="13" name="Straight Connector 12">
              <a:extLst>
                <a:ext uri="{FF2B5EF4-FFF2-40B4-BE49-F238E27FC236}">
                  <a16:creationId xmlns:a16="http://schemas.microsoft.com/office/drawing/2014/main" id="{2630BAA1-3CF2-4BAB-A385-12E2A3FC1955}"/>
                </a:ext>
              </a:extLst>
            </p:cNvPr>
            <p:cNvCxnSpPr/>
            <p:nvPr/>
          </p:nvCxnSpPr>
          <p:spPr bwMode="ltGray">
            <a:xfrm flipH="1">
              <a:off x="8143643" y="1259679"/>
              <a:ext cx="3460752"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AE9C7A7C-E0B5-47EA-9E6E-3F2D35A22208}"/>
              </a:ext>
            </a:extLst>
          </p:cNvPr>
          <p:cNvGrpSpPr/>
          <p:nvPr/>
        </p:nvGrpSpPr>
        <p:grpSpPr>
          <a:xfrm>
            <a:off x="4048358" y="569929"/>
            <a:ext cx="3866565" cy="2846625"/>
            <a:chOff x="3987013" y="569930"/>
            <a:chExt cx="3847447" cy="2765084"/>
          </a:xfrm>
        </p:grpSpPr>
        <p:cxnSp>
          <p:nvCxnSpPr>
            <p:cNvPr id="9" name="Straight Connector 8">
              <a:extLst>
                <a:ext uri="{FF2B5EF4-FFF2-40B4-BE49-F238E27FC236}">
                  <a16:creationId xmlns:a16="http://schemas.microsoft.com/office/drawing/2014/main" id="{D2E1CF85-B507-4247-94CE-6DBF6532421A}"/>
                </a:ext>
              </a:extLst>
            </p:cNvPr>
            <p:cNvCxnSpPr/>
            <p:nvPr/>
          </p:nvCxnSpPr>
          <p:spPr bwMode="ltGray">
            <a:xfrm flipH="1">
              <a:off x="4180364" y="569930"/>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CAB50BC-6A0A-439B-B6D9-88BFE38ABFAE}"/>
                </a:ext>
              </a:extLst>
            </p:cNvPr>
            <p:cNvCxnSpPr/>
            <p:nvPr/>
          </p:nvCxnSpPr>
          <p:spPr bwMode="ltGray">
            <a:xfrm flipH="1">
              <a:off x="4180364" y="1259679"/>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C2FED22C-EB7F-4240-B347-8CD3A80D19EC}"/>
                </a:ext>
              </a:extLst>
            </p:cNvPr>
            <p:cNvSpPr/>
            <p:nvPr/>
          </p:nvSpPr>
          <p:spPr>
            <a:xfrm>
              <a:off x="3987013" y="617568"/>
              <a:ext cx="3847447" cy="639775"/>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EQUITY</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b="1" kern="0" spc="450" dirty="0">
                  <a:solidFill>
                    <a:srgbClr val="030609"/>
                  </a:solidFill>
                  <a:latin typeface="Georgia"/>
                  <a:ea typeface="Tw Cen MT" charset="0"/>
                  <a:cs typeface="Tw Cen MT" charset="0"/>
                </a:rPr>
                <a:t>Power</a:t>
              </a:r>
              <a:endParaRPr kumimoji="0" lang="en-US"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sp>
          <p:nvSpPr>
            <p:cNvPr id="27" name="Text Placeholder 2">
              <a:extLst>
                <a:ext uri="{FF2B5EF4-FFF2-40B4-BE49-F238E27FC236}">
                  <a16:creationId xmlns:a16="http://schemas.microsoft.com/office/drawing/2014/main" id="{1C0CB0D4-6832-462E-9442-B5DF8D7E3DB0}"/>
                </a:ext>
              </a:extLst>
            </p:cNvPr>
            <p:cNvSpPr txBox="1">
              <a:spLocks/>
            </p:cNvSpPr>
            <p:nvPr/>
          </p:nvSpPr>
          <p:spPr>
            <a:xfrm>
              <a:off x="3987014" y="1560819"/>
              <a:ext cx="3847446" cy="1774195"/>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lvl="0" defTabSz="342991">
                <a:spcBef>
                  <a:spcPts val="450"/>
                </a:spcBef>
                <a:buFont typeface="Wingdings" panose="05000000000000000000" pitchFamily="2" charset="2"/>
                <a:buChar char="Ø"/>
                <a:defRPr/>
              </a:pPr>
              <a:r>
                <a:rPr lang="en-US" sz="1800" dirty="0">
                  <a:solidFill>
                    <a:srgbClr val="030609"/>
                  </a:solidFill>
                </a:rPr>
                <a:t>Women are still underrepresented in S&amp;E occupations</a:t>
              </a:r>
            </a:p>
            <a:p>
              <a:pPr lvl="0" defTabSz="342991">
                <a:spcBef>
                  <a:spcPts val="450"/>
                </a:spcBef>
                <a:buFont typeface="Wingdings" panose="05000000000000000000" pitchFamily="2" charset="2"/>
                <a:buChar char="Ø"/>
                <a:defRPr/>
              </a:pPr>
              <a:r>
                <a:rPr lang="en-US" sz="1800" dirty="0">
                  <a:solidFill>
                    <a:srgbClr val="030609"/>
                  </a:solidFill>
                </a:rPr>
                <a:t>Women have been shown to be underrepresented in doctorate-granting research institutions at senior faculty levels in most biomedical-relevant disciplines </a:t>
              </a:r>
            </a:p>
            <a:p>
              <a:pPr lvl="0" defTabSz="342991">
                <a:spcBef>
                  <a:spcPts val="450"/>
                </a:spcBef>
                <a:buFont typeface="Wingdings" panose="05000000000000000000" pitchFamily="2" charset="2"/>
                <a:buChar char="Ø"/>
                <a:defRPr/>
              </a:pPr>
              <a:r>
                <a:rPr lang="en-US" sz="1800" dirty="0">
                  <a:solidFill>
                    <a:srgbClr val="030609"/>
                  </a:solidFill>
                </a:rPr>
                <a:t>NIH encourages institutions to consider women for faculty-level, diversity-targeted programs to address faculty recruitment, appointment, retention or advancement.</a:t>
              </a:r>
              <a:endParaRPr kumimoji="0" lang="en-US" sz="1800" b="0" i="0" u="none" strike="noStrike" kern="1200" cap="none" spc="0" normalizeH="0" baseline="0" noProof="0" dirty="0">
                <a:ln>
                  <a:noFill/>
                </a:ln>
                <a:solidFill>
                  <a:srgbClr val="030609"/>
                </a:solidFill>
                <a:effectLst/>
                <a:uLnTx/>
                <a:uFillTx/>
                <a:latin typeface="Georgia"/>
              </a:endParaRPr>
            </a:p>
            <a:p>
              <a:pPr marL="0" marR="0" lvl="0" indent="0" algn="l" defTabSz="342991" rtl="0" eaLnBrk="1" fontAlgn="auto" latinLnBrk="0" hangingPunct="1">
                <a:lnSpc>
                  <a:spcPct val="100000"/>
                </a:lnSpc>
                <a:spcBef>
                  <a:spcPts val="450"/>
                </a:spcBef>
                <a:spcAft>
                  <a:spcPts val="0"/>
                </a:spcAft>
                <a:buClrTx/>
                <a:buSzPct val="25000"/>
                <a:buNone/>
                <a:tabLst/>
                <a:defRPr/>
              </a:pPr>
              <a:endParaRPr kumimoji="0" lang="en-US" sz="1800" b="0" i="0" u="none" strike="noStrike" kern="1200" cap="none" spc="0" normalizeH="0" baseline="0" noProof="0" dirty="0">
                <a:ln>
                  <a:noFill/>
                </a:ln>
                <a:solidFill>
                  <a:srgbClr val="162B48"/>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800" b="0" i="0" u="none" strike="noStrike" kern="1200" cap="none" spc="0" normalizeH="0" baseline="0" noProof="0" dirty="0">
                <a:ln>
                  <a:noFill/>
                </a:ln>
                <a:solidFill>
                  <a:srgbClr val="162B48"/>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800" b="0" i="0" u="none" strike="noStrike" kern="1200" cap="none" spc="0" normalizeH="0" baseline="0" noProof="0" dirty="0">
                <a:ln>
                  <a:noFill/>
                </a:ln>
                <a:solidFill>
                  <a:srgbClr val="162B48"/>
                </a:solidFill>
                <a:effectLst/>
                <a:uLnTx/>
                <a:uFillTx/>
                <a:latin typeface="Georgia"/>
              </a:endParaRPr>
            </a:p>
          </p:txBody>
        </p:sp>
      </p:grpSp>
      <p:grpSp>
        <p:nvGrpSpPr>
          <p:cNvPr id="29" name="Group 28">
            <a:extLst>
              <a:ext uri="{FF2B5EF4-FFF2-40B4-BE49-F238E27FC236}">
                <a16:creationId xmlns:a16="http://schemas.microsoft.com/office/drawing/2014/main" id="{0DF409A3-1BF1-4DCA-8986-CD21330C9B59}"/>
              </a:ext>
            </a:extLst>
          </p:cNvPr>
          <p:cNvGrpSpPr/>
          <p:nvPr/>
        </p:nvGrpSpPr>
        <p:grpSpPr>
          <a:xfrm>
            <a:off x="227938" y="569930"/>
            <a:ext cx="3460751" cy="2734241"/>
            <a:chOff x="227938" y="569930"/>
            <a:chExt cx="3460751" cy="2734241"/>
          </a:xfrm>
        </p:grpSpPr>
        <p:cxnSp>
          <p:nvCxnSpPr>
            <p:cNvPr id="7" name="Straight Connector 6">
              <a:extLst>
                <a:ext uri="{FF2B5EF4-FFF2-40B4-BE49-F238E27FC236}">
                  <a16:creationId xmlns:a16="http://schemas.microsoft.com/office/drawing/2014/main" id="{28F24C7F-BAE8-4658-A8EF-0883A17E2EB6}"/>
                </a:ext>
              </a:extLst>
            </p:cNvPr>
            <p:cNvCxnSpPr/>
            <p:nvPr/>
          </p:nvCxnSpPr>
          <p:spPr bwMode="ltGray">
            <a:xfrm flipH="1">
              <a:off x="227939" y="569930"/>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4B06D50-8544-4EF1-8FB8-D4CA255D539A}"/>
                </a:ext>
              </a:extLst>
            </p:cNvPr>
            <p:cNvCxnSpPr/>
            <p:nvPr/>
          </p:nvCxnSpPr>
          <p:spPr bwMode="ltGray">
            <a:xfrm flipH="1">
              <a:off x="227939" y="1259679"/>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D5367A11-A4AD-4B21-88F3-F4242CADB515}"/>
                </a:ext>
              </a:extLst>
            </p:cNvPr>
            <p:cNvSpPr/>
            <p:nvPr/>
          </p:nvSpPr>
          <p:spPr>
            <a:xfrm>
              <a:off x="227938" y="620447"/>
              <a:ext cx="3460750" cy="634020"/>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DIVERSITY</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sz="1600" b="1" kern="0" spc="450" dirty="0">
                  <a:solidFill>
                    <a:srgbClr val="030609"/>
                  </a:solidFill>
                  <a:latin typeface="Georgia"/>
                  <a:ea typeface="Tw Cen MT" charset="0"/>
                  <a:cs typeface="Tw Cen MT" charset="0"/>
                </a:rPr>
                <a:t>People</a:t>
              </a:r>
              <a:endParaRPr kumimoji="0" lang="en-US" sz="1600"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sp>
          <p:nvSpPr>
            <p:cNvPr id="28" name="Text Placeholder 2">
              <a:extLst>
                <a:ext uri="{FF2B5EF4-FFF2-40B4-BE49-F238E27FC236}">
                  <a16:creationId xmlns:a16="http://schemas.microsoft.com/office/drawing/2014/main" id="{3BDE8FFF-7E13-44E8-8BA8-BAFC933BD7AF}"/>
                </a:ext>
              </a:extLst>
            </p:cNvPr>
            <p:cNvSpPr txBox="1">
              <a:spLocks/>
            </p:cNvSpPr>
            <p:nvPr/>
          </p:nvSpPr>
          <p:spPr>
            <a:xfrm>
              <a:off x="316104" y="1590039"/>
              <a:ext cx="3284418" cy="1714132"/>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0" lvl="0" indent="0" defTabSz="342991">
                <a:spcBef>
                  <a:spcPts val="450"/>
                </a:spcBef>
                <a:buNone/>
                <a:defRPr/>
              </a:pPr>
              <a:r>
                <a:rPr lang="en-US" sz="2400" dirty="0">
                  <a:solidFill>
                    <a:srgbClr val="030609"/>
                  </a:solidFill>
                </a:rPr>
                <a:t>Women were 51.5% of the population </a:t>
              </a:r>
            </a:p>
            <a:p>
              <a:pPr marL="0" lvl="0" indent="0" defTabSz="342991">
                <a:spcBef>
                  <a:spcPts val="450"/>
                </a:spcBef>
                <a:buNone/>
                <a:defRPr/>
              </a:pPr>
              <a:endParaRPr lang="en-US" sz="1100" dirty="0">
                <a:solidFill>
                  <a:srgbClr val="030609"/>
                </a:solidFill>
              </a:endParaRPr>
            </a:p>
            <a:p>
              <a:pPr marL="0" lvl="0" indent="0" defTabSz="342991">
                <a:spcBef>
                  <a:spcPts val="450"/>
                </a:spcBef>
                <a:buNone/>
                <a:defRPr/>
              </a:pPr>
              <a:r>
                <a:rPr lang="en-US" sz="2400" dirty="0">
                  <a:solidFill>
                    <a:srgbClr val="030609"/>
                  </a:solidFill>
                </a:rPr>
                <a:t>Women have reached parity with men among S&amp;E bachelor’s degree recipients—half of S&amp;E bachelor’s degrees were awarded to women in 2016.</a:t>
              </a:r>
              <a:endParaRPr kumimoji="0" lang="en-US" sz="2400" b="0" i="0" u="none" strike="noStrike" kern="1200" cap="none" spc="0" normalizeH="0" baseline="0" noProof="0" dirty="0">
                <a:ln>
                  <a:noFill/>
                </a:ln>
                <a:solidFill>
                  <a:srgbClr val="030609"/>
                </a:solidFill>
                <a:effectLst/>
                <a:uLnTx/>
                <a:uFillTx/>
                <a:latin typeface="Georgia"/>
              </a:endParaRPr>
            </a:p>
          </p:txBody>
        </p:sp>
      </p:grpSp>
      <p:sp>
        <p:nvSpPr>
          <p:cNvPr id="2" name="TextBox 1"/>
          <p:cNvSpPr txBox="1"/>
          <p:nvPr/>
        </p:nvSpPr>
        <p:spPr>
          <a:xfrm>
            <a:off x="-49131" y="5471125"/>
            <a:ext cx="4014887" cy="923330"/>
          </a:xfrm>
          <a:prstGeom prst="rect">
            <a:avLst/>
          </a:prstGeom>
          <a:noFill/>
        </p:spPr>
        <p:txBody>
          <a:bodyPr wrap="square" rtlCol="0">
            <a:spAutoFit/>
          </a:bodyPr>
          <a:lstStyle/>
          <a:p>
            <a:pPr algn="ctr"/>
            <a:r>
              <a:rPr lang="en-US" b="1" dirty="0">
                <a:solidFill>
                  <a:srgbClr val="C00000"/>
                </a:solidFill>
              </a:rPr>
              <a:t>INDIVIDUAL, RECRUITMENT, INCREASED  ACCESS AND OPPORTUNITY </a:t>
            </a:r>
          </a:p>
        </p:txBody>
      </p:sp>
      <p:sp>
        <p:nvSpPr>
          <p:cNvPr id="26" name="TextBox 25"/>
          <p:cNvSpPr txBox="1"/>
          <p:nvPr/>
        </p:nvSpPr>
        <p:spPr>
          <a:xfrm>
            <a:off x="3803292" y="5471125"/>
            <a:ext cx="4220396" cy="1200329"/>
          </a:xfrm>
          <a:prstGeom prst="rect">
            <a:avLst/>
          </a:prstGeom>
          <a:noFill/>
        </p:spPr>
        <p:txBody>
          <a:bodyPr wrap="square" rtlCol="0">
            <a:spAutoFit/>
          </a:bodyPr>
          <a:lstStyle/>
          <a:p>
            <a:pPr algn="ctr"/>
            <a:r>
              <a:rPr lang="en-US" b="1" dirty="0">
                <a:solidFill>
                  <a:srgbClr val="C00000"/>
                </a:solidFill>
              </a:rPr>
              <a:t>INSTITUTIONAL, RETENTION, PERSISTENCE, REMOVE INSTITUTIONAL BARRIERS, DECREASE DISPARITIES</a:t>
            </a:r>
          </a:p>
        </p:txBody>
      </p:sp>
      <p:sp>
        <p:nvSpPr>
          <p:cNvPr id="32" name="TextBox 31"/>
          <p:cNvSpPr txBox="1"/>
          <p:nvPr/>
        </p:nvSpPr>
        <p:spPr>
          <a:xfrm>
            <a:off x="8023689" y="5471125"/>
            <a:ext cx="3982369" cy="1200329"/>
          </a:xfrm>
          <a:prstGeom prst="rect">
            <a:avLst/>
          </a:prstGeom>
          <a:noFill/>
        </p:spPr>
        <p:txBody>
          <a:bodyPr wrap="square" rtlCol="0">
            <a:spAutoFit/>
          </a:bodyPr>
          <a:lstStyle/>
          <a:p>
            <a:pPr algn="ctr"/>
            <a:r>
              <a:rPr lang="en-US" b="1" dirty="0">
                <a:solidFill>
                  <a:srgbClr val="C00000"/>
                </a:solidFill>
              </a:rPr>
              <a:t>CLIMATE, INDIVIDUAL AND INSTITUIONAL, TREATMENT, TARGETING BEHAVIOR, DECISION MAKING</a:t>
            </a:r>
          </a:p>
        </p:txBody>
      </p:sp>
    </p:spTree>
    <p:extLst>
      <p:ext uri="{BB962C8B-B14F-4D97-AF65-F5344CB8AC3E}">
        <p14:creationId xmlns:p14="http://schemas.microsoft.com/office/powerpoint/2010/main" val="2025007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168" y="984738"/>
            <a:ext cx="11379200" cy="5589380"/>
          </a:xfrm>
        </p:spPr>
        <p:txBody>
          <a:bodyPr>
            <a:normAutofit fontScale="25000" lnSpcReduction="20000"/>
          </a:bodyPr>
          <a:lstStyle/>
          <a:p>
            <a:pPr marL="0" indent="0">
              <a:buNone/>
            </a:pPr>
            <a:r>
              <a:rPr lang="en-US" sz="9600" dirty="0">
                <a:solidFill>
                  <a:srgbClr val="030609"/>
                </a:solidFill>
              </a:rPr>
              <a:t>African American Students</a:t>
            </a:r>
          </a:p>
          <a:p>
            <a:pPr marL="0" indent="0">
              <a:buNone/>
            </a:pPr>
            <a:endParaRPr lang="en-US" sz="5100" dirty="0">
              <a:solidFill>
                <a:srgbClr val="030609"/>
              </a:solidFill>
            </a:endParaRPr>
          </a:p>
          <a:p>
            <a:r>
              <a:rPr lang="en-US" sz="8000" dirty="0">
                <a:solidFill>
                  <a:srgbClr val="030609"/>
                </a:solidFill>
              </a:rPr>
              <a:t>9.7% (314) of new UM undergraduate students (2019-20)</a:t>
            </a:r>
          </a:p>
          <a:p>
            <a:r>
              <a:rPr lang="en-US" sz="8000" dirty="0">
                <a:solidFill>
                  <a:srgbClr val="030609"/>
                </a:solidFill>
              </a:rPr>
              <a:t>12.2% (2,019) of all UM undergraduate students in (2019-20)</a:t>
            </a:r>
          </a:p>
          <a:p>
            <a:endParaRPr lang="en-US" sz="8000" dirty="0">
              <a:solidFill>
                <a:srgbClr val="030609"/>
              </a:solidFill>
            </a:endParaRPr>
          </a:p>
          <a:p>
            <a:r>
              <a:rPr lang="en-US" sz="8000" dirty="0">
                <a:solidFill>
                  <a:srgbClr val="030609"/>
                </a:solidFill>
              </a:rPr>
              <a:t>20% of Mississippi resident undergraduate student enrollment; 6.6% of Mississippi non-resident undergraduate student enrollment</a:t>
            </a:r>
          </a:p>
          <a:p>
            <a:r>
              <a:rPr lang="en-US" sz="8000" dirty="0">
                <a:solidFill>
                  <a:srgbClr val="030609"/>
                </a:solidFill>
              </a:rPr>
              <a:t>88% of UM African American undergraduate students are Mississippi residents</a:t>
            </a:r>
          </a:p>
          <a:p>
            <a:r>
              <a:rPr lang="en-US" sz="8000" dirty="0">
                <a:solidFill>
                  <a:srgbClr val="030609"/>
                </a:solidFill>
              </a:rPr>
              <a:t>Market share of Mississippi residents enrolled in MS colleges/universities (15% UM vs 25% MSU, 2018)</a:t>
            </a:r>
          </a:p>
          <a:p>
            <a:pPr lvl="0"/>
            <a:r>
              <a:rPr lang="en-US" sz="8000" dirty="0">
                <a:solidFill>
                  <a:srgbClr val="030609"/>
                </a:solidFill>
              </a:rPr>
              <a:t>88% of African American students @ UM are Mississippi residents (2527/2232); 83% of African American students @ MSU are Mississippi residents (3328/4022) (2018-19)</a:t>
            </a:r>
          </a:p>
          <a:p>
            <a:r>
              <a:rPr lang="en-US" sz="8000" dirty="0">
                <a:solidFill>
                  <a:srgbClr val="030609"/>
                </a:solidFill>
              </a:rPr>
              <a:t>51% of UM White undergraduate students are Mississippi residents</a:t>
            </a:r>
          </a:p>
          <a:p>
            <a:pPr lvl="0"/>
            <a:r>
              <a:rPr lang="en-US" sz="8000" dirty="0">
                <a:solidFill>
                  <a:srgbClr val="030609"/>
                </a:solidFill>
              </a:rPr>
              <a:t>African American men have the lowest retention/graduation rates of any other student demographic</a:t>
            </a:r>
          </a:p>
          <a:p>
            <a:endParaRPr lang="en-US" sz="6000" dirty="0">
              <a:solidFill>
                <a:srgbClr val="030609"/>
              </a:solidFill>
            </a:endParaRPr>
          </a:p>
          <a:p>
            <a:pPr marL="0" indent="0" algn="r">
              <a:buNone/>
            </a:pPr>
            <a:endParaRPr lang="en-US" sz="2900" dirty="0">
              <a:solidFill>
                <a:srgbClr val="030609"/>
              </a:solidFill>
            </a:endParaRPr>
          </a:p>
          <a:p>
            <a:pPr marL="0" indent="0" algn="r">
              <a:buNone/>
            </a:pPr>
            <a:endParaRPr lang="en-US" sz="2900" dirty="0">
              <a:solidFill>
                <a:srgbClr val="030609"/>
              </a:solidFill>
            </a:endParaRPr>
          </a:p>
          <a:p>
            <a:pPr marL="0" indent="0" algn="r">
              <a:buNone/>
            </a:pPr>
            <a:endParaRPr lang="en-US" sz="2900" dirty="0">
              <a:solidFill>
                <a:srgbClr val="030609"/>
              </a:solidFill>
            </a:endParaRPr>
          </a:p>
          <a:p>
            <a:pPr marL="0" indent="0" algn="r">
              <a:buNone/>
            </a:pPr>
            <a:endParaRPr lang="en-US" sz="2900" dirty="0">
              <a:solidFill>
                <a:srgbClr val="030609"/>
              </a:solidFill>
            </a:endParaRPr>
          </a:p>
          <a:p>
            <a:pPr marL="457200" lvl="1" indent="0">
              <a:buNone/>
            </a:pPr>
            <a:r>
              <a:rPr lang="en-US" sz="5500" dirty="0">
                <a:solidFill>
                  <a:srgbClr val="030609"/>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a:xfrm>
            <a:off x="406484" y="169312"/>
            <a:ext cx="11379031" cy="597377"/>
          </a:xfrm>
        </p:spPr>
        <p:txBody>
          <a:bodyPr>
            <a:normAutofit/>
          </a:bodyPr>
          <a:lstStyle/>
          <a:p>
            <a:pPr lvl="0" algn="l"/>
            <a:r>
              <a:rPr lang="en-US" sz="2800" dirty="0">
                <a:solidFill>
                  <a:srgbClr val="030609"/>
                </a:solidFill>
              </a:rPr>
              <a:t>Institutional Student Data</a:t>
            </a:r>
          </a:p>
        </p:txBody>
      </p:sp>
    </p:spTree>
    <p:extLst>
      <p:ext uri="{BB962C8B-B14F-4D97-AF65-F5344CB8AC3E}">
        <p14:creationId xmlns:p14="http://schemas.microsoft.com/office/powerpoint/2010/main" val="2134406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168" y="1141506"/>
            <a:ext cx="11379200" cy="5432612"/>
          </a:xfrm>
        </p:spPr>
        <p:txBody>
          <a:bodyPr>
            <a:normAutofit fontScale="47500" lnSpcReduction="20000"/>
          </a:bodyPr>
          <a:lstStyle/>
          <a:p>
            <a:pPr>
              <a:spcAft>
                <a:spcPts val="600"/>
              </a:spcAft>
            </a:pPr>
            <a:r>
              <a:rPr lang="en-US" sz="4400" dirty="0">
                <a:solidFill>
                  <a:srgbClr val="030609"/>
                </a:solidFill>
              </a:rPr>
              <a:t>Retention Rate to Year 2 	81.7% Black/86.7% White</a:t>
            </a:r>
          </a:p>
          <a:p>
            <a:pPr>
              <a:spcAft>
                <a:spcPts val="600"/>
              </a:spcAft>
            </a:pPr>
            <a:r>
              <a:rPr lang="en-US" sz="4400" dirty="0">
                <a:solidFill>
                  <a:srgbClr val="030609"/>
                </a:solidFill>
              </a:rPr>
              <a:t>Rate of attrition for African American students (beyond Year 2) almost doubled that of White students (2006-2013 cohort)</a:t>
            </a:r>
          </a:p>
          <a:p>
            <a:pPr>
              <a:spcAft>
                <a:spcPts val="600"/>
              </a:spcAft>
            </a:pPr>
            <a:r>
              <a:rPr lang="en-US" sz="4400" dirty="0">
                <a:solidFill>
                  <a:srgbClr val="030609"/>
                </a:solidFill>
              </a:rPr>
              <a:t>Year to year persistence rate- White students (85.5, 77.5, 73.5) and Black/African American (80.7, 64.8, 62.02), Latino/Hispanic (79.8, 73.7, 65.9), and American Indian students (63.6, 71.4, 53.3) (18-19)</a:t>
            </a:r>
          </a:p>
          <a:p>
            <a:pPr>
              <a:spcAft>
                <a:spcPts val="600"/>
              </a:spcAft>
            </a:pPr>
            <a:r>
              <a:rPr lang="en-US" sz="4400" dirty="0">
                <a:solidFill>
                  <a:srgbClr val="030609"/>
                </a:solidFill>
              </a:rPr>
              <a:t>4-year Graduation Rate 	27% Black/51% White/61% Asian (18.9% - African American - NCES) (18-19)</a:t>
            </a:r>
          </a:p>
          <a:p>
            <a:pPr>
              <a:spcAft>
                <a:spcPts val="600"/>
              </a:spcAft>
            </a:pPr>
            <a:r>
              <a:rPr lang="en-US" sz="4400" dirty="0">
                <a:solidFill>
                  <a:srgbClr val="030609"/>
                </a:solidFill>
              </a:rPr>
              <a:t>5-year Graduation Rate	40% Black/67% White/73% Asian (35.5% - African American - NCES) (18-19)</a:t>
            </a:r>
          </a:p>
          <a:p>
            <a:pPr>
              <a:spcAft>
                <a:spcPts val="600"/>
              </a:spcAft>
            </a:pPr>
            <a:r>
              <a:rPr lang="en-US" sz="4400" dirty="0">
                <a:solidFill>
                  <a:srgbClr val="030609"/>
                </a:solidFill>
              </a:rPr>
              <a:t>Market share of minority Mississippi residents enrolled in MS colleges (15% UM vs 25% MSU, 2018)</a:t>
            </a:r>
          </a:p>
          <a:p>
            <a:pPr marL="0" indent="0" algn="r">
              <a:buNone/>
            </a:pPr>
            <a:endParaRPr lang="en-US" sz="2900" dirty="0">
              <a:solidFill>
                <a:srgbClr val="030609"/>
              </a:solidFill>
            </a:endParaRPr>
          </a:p>
          <a:p>
            <a:pPr marL="0" indent="0" algn="r">
              <a:buNone/>
            </a:pPr>
            <a:endParaRPr lang="en-US" sz="2900" dirty="0">
              <a:solidFill>
                <a:srgbClr val="030609"/>
              </a:solidFill>
            </a:endParaRPr>
          </a:p>
          <a:p>
            <a:pPr marL="0" indent="0" algn="r">
              <a:buNone/>
            </a:pPr>
            <a:endParaRPr lang="en-US" sz="2900" dirty="0">
              <a:solidFill>
                <a:srgbClr val="030609"/>
              </a:solidFill>
            </a:endParaRPr>
          </a:p>
          <a:p>
            <a:pPr marL="0" indent="0" algn="r">
              <a:lnSpc>
                <a:spcPct val="120000"/>
              </a:lnSpc>
              <a:spcBef>
                <a:spcPts val="0"/>
              </a:spcBef>
              <a:buNone/>
            </a:pPr>
            <a:r>
              <a:rPr lang="en-US" sz="2900" dirty="0">
                <a:solidFill>
                  <a:srgbClr val="030609"/>
                </a:solidFill>
              </a:rPr>
              <a:t>IREP/IHL – Minority Data  </a:t>
            </a:r>
          </a:p>
          <a:p>
            <a:pPr marL="457200" lvl="1" indent="0" algn="r">
              <a:lnSpc>
                <a:spcPct val="120000"/>
              </a:lnSpc>
              <a:spcBef>
                <a:spcPts val="0"/>
              </a:spcBef>
              <a:buNone/>
            </a:pPr>
            <a:r>
              <a:rPr lang="en-US" sz="2900" dirty="0">
                <a:solidFill>
                  <a:srgbClr val="030609"/>
                </a:solidFill>
              </a:rPr>
              <a:t>National Center for Educational Statistics </a:t>
            </a: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p:txBody>
          <a:bodyPr>
            <a:normAutofit/>
          </a:bodyPr>
          <a:lstStyle/>
          <a:p>
            <a:pPr lvl="0" algn="l"/>
            <a:r>
              <a:rPr lang="en-US" sz="2800" dirty="0">
                <a:solidFill>
                  <a:srgbClr val="030609"/>
                </a:solidFill>
              </a:rPr>
              <a:t>Institutional Student Data</a:t>
            </a:r>
          </a:p>
        </p:txBody>
      </p:sp>
    </p:spTree>
    <p:extLst>
      <p:ext uri="{BB962C8B-B14F-4D97-AF65-F5344CB8AC3E}">
        <p14:creationId xmlns:p14="http://schemas.microsoft.com/office/powerpoint/2010/main" val="2308972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E7E3D962-75DA-478B-ADAB-E7072D76F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719" y="104172"/>
            <a:ext cx="8169601" cy="6249745"/>
          </a:xfrm>
          <a:prstGeom prst="rect">
            <a:avLst/>
          </a:prstGeom>
        </p:spPr>
      </p:pic>
    </p:spTree>
    <p:extLst>
      <p:ext uri="{BB962C8B-B14F-4D97-AF65-F5344CB8AC3E}">
        <p14:creationId xmlns:p14="http://schemas.microsoft.com/office/powerpoint/2010/main" val="4106582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31F9A00F-A6FC-4BDB-BA6F-712F0072E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948" y="81024"/>
            <a:ext cx="8140104" cy="6227180"/>
          </a:xfrm>
          <a:prstGeom prst="rect">
            <a:avLst/>
          </a:prstGeom>
        </p:spPr>
      </p:pic>
    </p:spTree>
    <p:extLst>
      <p:ext uri="{BB962C8B-B14F-4D97-AF65-F5344CB8AC3E}">
        <p14:creationId xmlns:p14="http://schemas.microsoft.com/office/powerpoint/2010/main" val="757410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F48011-C700-024A-AE61-389983296631}"/>
              </a:ext>
            </a:extLst>
          </p:cNvPr>
          <p:cNvSpPr>
            <a:spLocks noGrp="1"/>
          </p:cNvSpPr>
          <p:nvPr>
            <p:ph type="body" sz="quarter" idx="10"/>
          </p:nvPr>
        </p:nvSpPr>
        <p:spPr>
          <a:xfrm>
            <a:off x="402337" y="305133"/>
            <a:ext cx="11379031" cy="903992"/>
          </a:xfrm>
        </p:spPr>
        <p:txBody>
          <a:bodyPr>
            <a:normAutofit/>
          </a:bodyPr>
          <a:lstStyle/>
          <a:p>
            <a:pPr algn="l"/>
            <a:r>
              <a:rPr lang="en-US" sz="2800" dirty="0">
                <a:solidFill>
                  <a:srgbClr val="030609"/>
                </a:solidFill>
              </a:rPr>
              <a:t>Faculty Gender/Racial Diversity – UM</a:t>
            </a:r>
          </a:p>
        </p:txBody>
      </p:sp>
      <p:graphicFrame>
        <p:nvGraphicFramePr>
          <p:cNvPr id="7" name="Content Placeholder 6">
            <a:extLst>
              <a:ext uri="{FF2B5EF4-FFF2-40B4-BE49-F238E27FC236}">
                <a16:creationId xmlns:a16="http://schemas.microsoft.com/office/drawing/2014/main" id="{DEB947B5-4975-0149-892E-F9ED50EF7E40}"/>
              </a:ext>
            </a:extLst>
          </p:cNvPr>
          <p:cNvGraphicFramePr>
            <a:graphicFrameLocks noGrp="1" noChangeAspect="1"/>
          </p:cNvGraphicFramePr>
          <p:nvPr>
            <p:ph idx="1"/>
          </p:nvPr>
        </p:nvGraphicFramePr>
        <p:xfrm>
          <a:off x="410632" y="1110848"/>
          <a:ext cx="4721420" cy="5303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6">
            <a:extLst>
              <a:ext uri="{FF2B5EF4-FFF2-40B4-BE49-F238E27FC236}">
                <a16:creationId xmlns:a16="http://schemas.microsoft.com/office/drawing/2014/main" id="{AB014F8F-C769-094D-A4B2-FA953173C094}"/>
              </a:ext>
            </a:extLst>
          </p:cNvPr>
          <p:cNvGraphicFramePr>
            <a:graphicFrameLocks noChangeAspect="1"/>
          </p:cNvGraphicFramePr>
          <p:nvPr/>
        </p:nvGraphicFramePr>
        <p:xfrm>
          <a:off x="6614028" y="1110848"/>
          <a:ext cx="4721420" cy="530352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D26C1B6F-3BA9-5E4E-AD5E-A01A5B139997}"/>
              </a:ext>
            </a:extLst>
          </p:cNvPr>
          <p:cNvSpPr txBox="1"/>
          <p:nvPr/>
        </p:nvSpPr>
        <p:spPr>
          <a:xfrm>
            <a:off x="343667" y="6275868"/>
            <a:ext cx="22717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Georgia" panose="02040502050405020303"/>
                <a:ea typeface="+mn-ea"/>
                <a:cs typeface="+mn-cs"/>
              </a:rPr>
              <a:t>Retrieved from Tableau, 2018 </a:t>
            </a:r>
          </a:p>
        </p:txBody>
      </p:sp>
    </p:spTree>
    <p:extLst>
      <p:ext uri="{BB962C8B-B14F-4D97-AF65-F5344CB8AC3E}">
        <p14:creationId xmlns:p14="http://schemas.microsoft.com/office/powerpoint/2010/main" val="303769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F48011-C700-024A-AE61-389983296631}"/>
              </a:ext>
            </a:extLst>
          </p:cNvPr>
          <p:cNvSpPr>
            <a:spLocks noGrp="1"/>
          </p:cNvSpPr>
          <p:nvPr>
            <p:ph type="body" sz="quarter" idx="10"/>
          </p:nvPr>
        </p:nvSpPr>
        <p:spPr>
          <a:xfrm>
            <a:off x="402337" y="305133"/>
            <a:ext cx="11379031" cy="903992"/>
          </a:xfrm>
        </p:spPr>
        <p:txBody>
          <a:bodyPr>
            <a:normAutofit/>
          </a:bodyPr>
          <a:lstStyle/>
          <a:p>
            <a:pPr algn="l"/>
            <a:r>
              <a:rPr lang="en-US" sz="2800" dirty="0">
                <a:solidFill>
                  <a:srgbClr val="030609"/>
                </a:solidFill>
              </a:rPr>
              <a:t>Faculty Gender/Racial Diversity – National</a:t>
            </a:r>
          </a:p>
        </p:txBody>
      </p:sp>
      <p:graphicFrame>
        <p:nvGraphicFramePr>
          <p:cNvPr id="7" name="Content Placeholder 6">
            <a:extLst>
              <a:ext uri="{FF2B5EF4-FFF2-40B4-BE49-F238E27FC236}">
                <a16:creationId xmlns:a16="http://schemas.microsoft.com/office/drawing/2014/main" id="{DEB947B5-4975-0149-892E-F9ED50EF7E40}"/>
              </a:ext>
            </a:extLst>
          </p:cNvPr>
          <p:cNvGraphicFramePr>
            <a:graphicFrameLocks noGrp="1" noChangeAspect="1"/>
          </p:cNvGraphicFramePr>
          <p:nvPr>
            <p:ph idx="1"/>
          </p:nvPr>
        </p:nvGraphicFramePr>
        <p:xfrm>
          <a:off x="410632" y="1110848"/>
          <a:ext cx="4721420" cy="5303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6">
            <a:extLst>
              <a:ext uri="{FF2B5EF4-FFF2-40B4-BE49-F238E27FC236}">
                <a16:creationId xmlns:a16="http://schemas.microsoft.com/office/drawing/2014/main" id="{AB014F8F-C769-094D-A4B2-FA953173C094}"/>
              </a:ext>
            </a:extLst>
          </p:cNvPr>
          <p:cNvGraphicFramePr>
            <a:graphicFrameLocks noChangeAspect="1"/>
          </p:cNvGraphicFramePr>
          <p:nvPr/>
        </p:nvGraphicFramePr>
        <p:xfrm>
          <a:off x="6816546" y="1110848"/>
          <a:ext cx="4721420" cy="530352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D26C1B6F-3BA9-5E4E-AD5E-A01A5B139997}"/>
              </a:ext>
            </a:extLst>
          </p:cNvPr>
          <p:cNvSpPr txBox="1"/>
          <p:nvPr/>
        </p:nvSpPr>
        <p:spPr>
          <a:xfrm>
            <a:off x="343667" y="6275868"/>
            <a:ext cx="211788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Georgia" panose="02040502050405020303"/>
                <a:ea typeface="+mn-ea"/>
                <a:cs typeface="+mn-cs"/>
              </a:rPr>
              <a:t>Retrieved from NCES, 2016 </a:t>
            </a:r>
          </a:p>
        </p:txBody>
      </p:sp>
    </p:spTree>
    <p:extLst>
      <p:ext uri="{BB962C8B-B14F-4D97-AF65-F5344CB8AC3E}">
        <p14:creationId xmlns:p14="http://schemas.microsoft.com/office/powerpoint/2010/main" val="1935121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336" y="1153459"/>
            <a:ext cx="11379200" cy="5898776"/>
          </a:xfrm>
        </p:spPr>
        <p:txBody>
          <a:bodyPr>
            <a:normAutofit fontScale="92500" lnSpcReduction="10000"/>
          </a:bodyPr>
          <a:lstStyle/>
          <a:p>
            <a:pPr lvl="0"/>
            <a:r>
              <a:rPr lang="en-US" sz="2600" b="1" dirty="0">
                <a:solidFill>
                  <a:srgbClr val="030609"/>
                </a:solidFill>
              </a:rPr>
              <a:t>Faculty (N=1105), 2018-2019</a:t>
            </a:r>
          </a:p>
          <a:p>
            <a:pPr lvl="1"/>
            <a:r>
              <a:rPr lang="en-US" sz="2600" dirty="0">
                <a:solidFill>
                  <a:srgbClr val="030609"/>
                </a:solidFill>
              </a:rPr>
              <a:t>53% of all faculty TT/ Tenured (36% Tenured/17% TT)</a:t>
            </a:r>
          </a:p>
          <a:p>
            <a:pPr lvl="1"/>
            <a:r>
              <a:rPr lang="en-US" sz="2600" dirty="0">
                <a:solidFill>
                  <a:srgbClr val="030609"/>
                </a:solidFill>
              </a:rPr>
              <a:t>47% of all faculty NTT</a:t>
            </a:r>
          </a:p>
          <a:p>
            <a:pPr lvl="1"/>
            <a:r>
              <a:rPr lang="en-US" sz="2600" dirty="0">
                <a:solidFill>
                  <a:srgbClr val="030609"/>
                </a:solidFill>
              </a:rPr>
              <a:t>55% men (611)</a:t>
            </a:r>
          </a:p>
          <a:p>
            <a:pPr lvl="1"/>
            <a:r>
              <a:rPr lang="en-US" sz="2600" dirty="0">
                <a:solidFill>
                  <a:srgbClr val="030609"/>
                </a:solidFill>
              </a:rPr>
              <a:t>45% women (494)</a:t>
            </a:r>
          </a:p>
          <a:p>
            <a:pPr lvl="1"/>
            <a:r>
              <a:rPr lang="en-US" sz="2600" dirty="0">
                <a:solidFill>
                  <a:srgbClr val="030609"/>
                </a:solidFill>
              </a:rPr>
              <a:t>80% White (884)</a:t>
            </a:r>
          </a:p>
          <a:p>
            <a:pPr lvl="1"/>
            <a:r>
              <a:rPr lang="en-US" sz="2600" dirty="0">
                <a:solidFill>
                  <a:srgbClr val="030609"/>
                </a:solidFill>
              </a:rPr>
              <a:t>8% Asian (88)</a:t>
            </a:r>
          </a:p>
          <a:p>
            <a:pPr lvl="1"/>
            <a:r>
              <a:rPr lang="en-US" sz="2600" dirty="0">
                <a:solidFill>
                  <a:srgbClr val="030609"/>
                </a:solidFill>
              </a:rPr>
              <a:t>6% Black (63)</a:t>
            </a:r>
          </a:p>
          <a:p>
            <a:pPr lvl="1"/>
            <a:r>
              <a:rPr lang="en-US" sz="2600" dirty="0">
                <a:solidFill>
                  <a:srgbClr val="030609"/>
                </a:solidFill>
              </a:rPr>
              <a:t>3% Multiracial (31)</a:t>
            </a:r>
          </a:p>
          <a:p>
            <a:pPr lvl="1"/>
            <a:r>
              <a:rPr lang="en-US" sz="2600" dirty="0">
                <a:solidFill>
                  <a:srgbClr val="030609"/>
                </a:solidFill>
              </a:rPr>
              <a:t>.45% American Indian/ Alaska Native (5)</a:t>
            </a:r>
          </a:p>
          <a:p>
            <a:pPr lvl="1"/>
            <a:r>
              <a:rPr lang="en-US" sz="2600" dirty="0">
                <a:solidFill>
                  <a:srgbClr val="030609"/>
                </a:solidFill>
              </a:rPr>
              <a:t>.09% Native Hawaiian or Pac. Islander (1)</a:t>
            </a:r>
          </a:p>
          <a:p>
            <a:pPr marL="0" lvl="1" indent="0">
              <a:buNone/>
            </a:pPr>
            <a:r>
              <a:rPr lang="en-US" dirty="0">
                <a:solidFill>
                  <a:srgbClr val="162B48"/>
                </a:solidFill>
              </a:rPr>
              <a:t> </a:t>
            </a: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p:txBody>
          <a:bodyPr>
            <a:normAutofit/>
          </a:bodyPr>
          <a:lstStyle/>
          <a:p>
            <a:pPr lvl="0" algn="l"/>
            <a:r>
              <a:rPr lang="en-US" sz="2800" dirty="0">
                <a:solidFill>
                  <a:srgbClr val="030609"/>
                </a:solidFill>
              </a:rPr>
              <a:t>Institutional Faculty Data</a:t>
            </a:r>
          </a:p>
          <a:p>
            <a:pPr lvl="0"/>
            <a:endParaRPr lang="en-US" sz="1700" dirty="0">
              <a:solidFill>
                <a:srgbClr val="030609"/>
              </a:solidFill>
            </a:endParaRPr>
          </a:p>
        </p:txBody>
      </p:sp>
    </p:spTree>
    <p:extLst>
      <p:ext uri="{BB962C8B-B14F-4D97-AF65-F5344CB8AC3E}">
        <p14:creationId xmlns:p14="http://schemas.microsoft.com/office/powerpoint/2010/main" val="3772967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336" y="1153458"/>
            <a:ext cx="11379200" cy="6096001"/>
          </a:xfrm>
        </p:spPr>
        <p:txBody>
          <a:bodyPr>
            <a:normAutofit fontScale="77500" lnSpcReduction="20000"/>
          </a:bodyPr>
          <a:lstStyle/>
          <a:p>
            <a:pPr marL="0" lvl="0" indent="0">
              <a:buNone/>
            </a:pPr>
            <a:r>
              <a:rPr lang="en-US" dirty="0">
                <a:solidFill>
                  <a:srgbClr val="030609"/>
                </a:solidFill>
              </a:rPr>
              <a:t>Of all 1105 faculty, </a:t>
            </a:r>
            <a:r>
              <a:rPr lang="en-US" b="1" dirty="0">
                <a:solidFill>
                  <a:srgbClr val="030609"/>
                </a:solidFill>
              </a:rPr>
              <a:t>largest groups by Race/tenure/tenure-track/Non tenure track</a:t>
            </a:r>
            <a:r>
              <a:rPr lang="en-US" dirty="0">
                <a:solidFill>
                  <a:srgbClr val="030609"/>
                </a:solidFill>
              </a:rPr>
              <a:t> (2018-19)</a:t>
            </a:r>
            <a:endParaRPr lang="en-US" sz="2800" dirty="0">
              <a:solidFill>
                <a:srgbClr val="030609"/>
              </a:solidFill>
            </a:endParaRPr>
          </a:p>
          <a:p>
            <a:pPr lvl="1"/>
            <a:r>
              <a:rPr lang="en-US" sz="3100" dirty="0">
                <a:solidFill>
                  <a:srgbClr val="030609"/>
                </a:solidFill>
              </a:rPr>
              <a:t>White Non tenure track (426)</a:t>
            </a:r>
          </a:p>
          <a:p>
            <a:pPr lvl="1"/>
            <a:r>
              <a:rPr lang="en-US" sz="3100" dirty="0">
                <a:solidFill>
                  <a:srgbClr val="030609"/>
                </a:solidFill>
              </a:rPr>
              <a:t>White Tenured (330)</a:t>
            </a:r>
          </a:p>
          <a:p>
            <a:pPr lvl="1"/>
            <a:r>
              <a:rPr lang="en-US" sz="3100" dirty="0">
                <a:solidFill>
                  <a:srgbClr val="030609"/>
                </a:solidFill>
              </a:rPr>
              <a:t>White Tenure track (128)</a:t>
            </a:r>
          </a:p>
          <a:p>
            <a:pPr lvl="1"/>
            <a:r>
              <a:rPr lang="en-US" sz="3100" dirty="0">
                <a:solidFill>
                  <a:srgbClr val="030609"/>
                </a:solidFill>
              </a:rPr>
              <a:t>Asian Tenure track (41)</a:t>
            </a:r>
          </a:p>
          <a:p>
            <a:pPr lvl="1"/>
            <a:r>
              <a:rPr lang="en-US" sz="3100" dirty="0">
                <a:solidFill>
                  <a:srgbClr val="030609"/>
                </a:solidFill>
              </a:rPr>
              <a:t>Black Non tenure track (31)</a:t>
            </a:r>
          </a:p>
          <a:p>
            <a:pPr lvl="1"/>
            <a:r>
              <a:rPr lang="en-US" sz="3100" dirty="0">
                <a:solidFill>
                  <a:srgbClr val="030609"/>
                </a:solidFill>
              </a:rPr>
              <a:t>Asian Non tenure track (26)</a:t>
            </a:r>
          </a:p>
          <a:p>
            <a:pPr lvl="1"/>
            <a:r>
              <a:rPr lang="en-US" sz="3100" dirty="0">
                <a:solidFill>
                  <a:srgbClr val="030609"/>
                </a:solidFill>
              </a:rPr>
              <a:t>Black Tenured (23)</a:t>
            </a:r>
          </a:p>
          <a:p>
            <a:pPr lvl="1"/>
            <a:r>
              <a:rPr lang="en-US" sz="3100" dirty="0">
                <a:solidFill>
                  <a:srgbClr val="030609"/>
                </a:solidFill>
              </a:rPr>
              <a:t>Latino Non tenure track (21)</a:t>
            </a:r>
          </a:p>
          <a:p>
            <a:pPr lvl="1"/>
            <a:r>
              <a:rPr lang="en-US" sz="3100" dirty="0">
                <a:solidFill>
                  <a:srgbClr val="030609"/>
                </a:solidFill>
              </a:rPr>
              <a:t>Asian Tenured (21)</a:t>
            </a:r>
          </a:p>
          <a:p>
            <a:pPr lvl="1"/>
            <a:r>
              <a:rPr lang="en-US" sz="3100" dirty="0">
                <a:solidFill>
                  <a:srgbClr val="030609"/>
                </a:solidFill>
              </a:rPr>
              <a:t>Multi-racial Tenured (19)</a:t>
            </a:r>
          </a:p>
          <a:p>
            <a:pPr lvl="1"/>
            <a:r>
              <a:rPr lang="en-US" sz="3100" dirty="0">
                <a:solidFill>
                  <a:srgbClr val="030609"/>
                </a:solidFill>
              </a:rPr>
              <a:t>Black Tenure track (9)</a:t>
            </a:r>
          </a:p>
          <a:p>
            <a:pPr lvl="1"/>
            <a:r>
              <a:rPr lang="en-US" sz="3100" dirty="0">
                <a:solidFill>
                  <a:srgbClr val="030609"/>
                </a:solidFill>
              </a:rPr>
              <a:t>Latino Tenure track (7)</a:t>
            </a:r>
          </a:p>
          <a:p>
            <a:pPr marL="0" lvl="1" indent="0">
              <a:buNone/>
            </a:pPr>
            <a:r>
              <a:rPr lang="en-US" dirty="0">
                <a:solidFill>
                  <a:srgbClr val="162B48"/>
                </a:solidFill>
              </a:rPr>
              <a:t> </a:t>
            </a: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a:xfrm>
            <a:off x="402337" y="443631"/>
            <a:ext cx="11379031" cy="709827"/>
          </a:xfrm>
        </p:spPr>
        <p:txBody>
          <a:bodyPr>
            <a:normAutofit/>
          </a:bodyPr>
          <a:lstStyle/>
          <a:p>
            <a:pPr lvl="0" algn="l"/>
            <a:r>
              <a:rPr lang="en-US" sz="2800" dirty="0">
                <a:solidFill>
                  <a:srgbClr val="030609"/>
                </a:solidFill>
              </a:rPr>
              <a:t>Institutional Faculty Data</a:t>
            </a:r>
          </a:p>
          <a:p>
            <a:pPr lvl="0"/>
            <a:endParaRPr lang="en-US" sz="1700" dirty="0">
              <a:solidFill>
                <a:srgbClr val="030609"/>
              </a:solidFill>
            </a:endParaRPr>
          </a:p>
        </p:txBody>
      </p:sp>
    </p:spTree>
    <p:extLst>
      <p:ext uri="{BB962C8B-B14F-4D97-AF65-F5344CB8AC3E}">
        <p14:creationId xmlns:p14="http://schemas.microsoft.com/office/powerpoint/2010/main" val="487586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1159435"/>
            <a:ext cx="11379200" cy="5504331"/>
          </a:xfrm>
        </p:spPr>
        <p:txBody>
          <a:bodyPr>
            <a:normAutofit/>
          </a:bodyPr>
          <a:lstStyle/>
          <a:p>
            <a:pPr marL="0" indent="0">
              <a:buNone/>
            </a:pPr>
            <a:r>
              <a:rPr lang="en-US" sz="2000" dirty="0">
                <a:solidFill>
                  <a:prstClr val="black"/>
                </a:solidFill>
              </a:rPr>
              <a:t>1.	What “problem” has the sponsor identified that needs to be addressed?</a:t>
            </a:r>
          </a:p>
          <a:p>
            <a:pPr marL="803275"/>
            <a:r>
              <a:rPr lang="en-US" sz="2000" dirty="0">
                <a:solidFill>
                  <a:prstClr val="black"/>
                </a:solidFill>
              </a:rPr>
              <a:t>What are the </a:t>
            </a:r>
            <a:r>
              <a:rPr lang="en-US" sz="2000" b="1" dirty="0">
                <a:solidFill>
                  <a:prstClr val="black"/>
                </a:solidFill>
              </a:rPr>
              <a:t>key concerns </a:t>
            </a:r>
            <a:r>
              <a:rPr lang="en-US" sz="2000" dirty="0">
                <a:solidFill>
                  <a:prstClr val="black"/>
                </a:solidFill>
              </a:rPr>
              <a:t>raised by the sponsor?</a:t>
            </a:r>
          </a:p>
          <a:p>
            <a:pPr marL="803275"/>
            <a:r>
              <a:rPr lang="en-US" sz="2000" dirty="0">
                <a:solidFill>
                  <a:prstClr val="black"/>
                </a:solidFill>
              </a:rPr>
              <a:t>Who is your </a:t>
            </a:r>
            <a:r>
              <a:rPr lang="en-US" sz="2000" b="1" dirty="0">
                <a:solidFill>
                  <a:prstClr val="black"/>
                </a:solidFill>
              </a:rPr>
              <a:t>audience</a:t>
            </a:r>
            <a:r>
              <a:rPr lang="en-US" sz="2000" dirty="0">
                <a:solidFill>
                  <a:prstClr val="black"/>
                </a:solidFill>
              </a:rPr>
              <a:t>, and what do they care about?</a:t>
            </a:r>
          </a:p>
          <a:p>
            <a:pPr marL="0" indent="0">
              <a:buNone/>
            </a:pPr>
            <a:r>
              <a:rPr lang="en-US" sz="2000" dirty="0">
                <a:solidFill>
                  <a:prstClr val="black"/>
                </a:solidFill>
              </a:rPr>
              <a:t>2.	Which </a:t>
            </a:r>
            <a:r>
              <a:rPr lang="en-US" sz="2000" b="1" dirty="0">
                <a:solidFill>
                  <a:prstClr val="black"/>
                </a:solidFill>
              </a:rPr>
              <a:t>underrepresented groups </a:t>
            </a:r>
            <a:r>
              <a:rPr lang="en-US" sz="2000" dirty="0">
                <a:solidFill>
                  <a:prstClr val="black"/>
                </a:solidFill>
              </a:rPr>
              <a:t>will be chosen for inclusion?</a:t>
            </a:r>
          </a:p>
          <a:p>
            <a:pPr marL="803275"/>
            <a:r>
              <a:rPr lang="en-US" sz="2000" dirty="0">
                <a:solidFill>
                  <a:prstClr val="black"/>
                </a:solidFill>
              </a:rPr>
              <a:t>What groups does the grantor include in its </a:t>
            </a:r>
            <a:r>
              <a:rPr lang="en-US" sz="2000" b="1" dirty="0">
                <a:solidFill>
                  <a:prstClr val="black"/>
                </a:solidFill>
              </a:rPr>
              <a:t>definition of underrepresented</a:t>
            </a:r>
            <a:r>
              <a:rPr lang="en-US" sz="2000" dirty="0">
                <a:solidFill>
                  <a:prstClr val="black"/>
                </a:solidFill>
              </a:rPr>
              <a:t>?</a:t>
            </a:r>
          </a:p>
          <a:p>
            <a:pPr marL="803275"/>
            <a:r>
              <a:rPr lang="en-US" sz="2000" dirty="0">
                <a:solidFill>
                  <a:prstClr val="black"/>
                </a:solidFill>
              </a:rPr>
              <a:t>What is the </a:t>
            </a:r>
            <a:r>
              <a:rPr lang="en-US" sz="2000" b="1" dirty="0">
                <a:solidFill>
                  <a:prstClr val="black"/>
                </a:solidFill>
              </a:rPr>
              <a:t>rationale</a:t>
            </a:r>
            <a:r>
              <a:rPr lang="en-US" sz="2000" dirty="0">
                <a:solidFill>
                  <a:prstClr val="black"/>
                </a:solidFill>
              </a:rPr>
              <a:t> for targeting these groups in particular?</a:t>
            </a:r>
          </a:p>
          <a:p>
            <a:pPr marL="803275"/>
            <a:r>
              <a:rPr lang="en-US" sz="2000" dirty="0">
                <a:solidFill>
                  <a:prstClr val="black"/>
                </a:solidFill>
              </a:rPr>
              <a:t>What is the local </a:t>
            </a:r>
            <a:r>
              <a:rPr lang="en-US" sz="2000" b="1" dirty="0">
                <a:solidFill>
                  <a:prstClr val="black"/>
                </a:solidFill>
              </a:rPr>
              <a:t>context?</a:t>
            </a:r>
            <a:r>
              <a:rPr lang="en-US" sz="2000" dirty="0">
                <a:solidFill>
                  <a:prstClr val="black"/>
                </a:solidFill>
              </a:rPr>
              <a:t> </a:t>
            </a:r>
            <a:r>
              <a:rPr lang="en-US" sz="2000" i="1" dirty="0">
                <a:solidFill>
                  <a:prstClr val="black"/>
                </a:solidFill>
              </a:rPr>
              <a:t>(cite institutional or local documents</a:t>
            </a:r>
            <a:r>
              <a:rPr lang="en-US" sz="2000" dirty="0">
                <a:solidFill>
                  <a:prstClr val="black"/>
                </a:solidFill>
              </a:rPr>
              <a:t>)</a:t>
            </a:r>
          </a:p>
          <a:p>
            <a:pPr marL="803275"/>
            <a:r>
              <a:rPr lang="en-US" sz="2000" dirty="0">
                <a:solidFill>
                  <a:prstClr val="black"/>
                </a:solidFill>
              </a:rPr>
              <a:t>What (local, regional, national) </a:t>
            </a:r>
            <a:r>
              <a:rPr lang="en-US" sz="2000" b="1" dirty="0">
                <a:solidFill>
                  <a:prstClr val="black"/>
                </a:solidFill>
              </a:rPr>
              <a:t>disparities</a:t>
            </a:r>
            <a:r>
              <a:rPr lang="en-US" sz="2000" dirty="0">
                <a:solidFill>
                  <a:prstClr val="black"/>
                </a:solidFill>
              </a:rPr>
              <a:t> exist for these groups? </a:t>
            </a:r>
            <a:r>
              <a:rPr lang="en-US" sz="2000" i="1" dirty="0">
                <a:solidFill>
                  <a:prstClr val="black"/>
                </a:solidFill>
              </a:rPr>
              <a:t>(cite data or research)</a:t>
            </a:r>
          </a:p>
          <a:p>
            <a:pPr marL="803275"/>
            <a:r>
              <a:rPr lang="en-US" sz="2000" dirty="0">
                <a:solidFill>
                  <a:prstClr val="black"/>
                </a:solidFill>
              </a:rPr>
              <a:t>What are the </a:t>
            </a:r>
            <a:r>
              <a:rPr lang="en-US" sz="2000" b="1" dirty="0">
                <a:solidFill>
                  <a:prstClr val="black"/>
                </a:solidFill>
              </a:rPr>
              <a:t>key challenges</a:t>
            </a:r>
            <a:r>
              <a:rPr lang="en-US" sz="2000" dirty="0">
                <a:solidFill>
                  <a:prstClr val="black"/>
                </a:solidFill>
              </a:rPr>
              <a:t>? </a:t>
            </a:r>
            <a:r>
              <a:rPr lang="en-US" sz="2000" i="1" dirty="0">
                <a:solidFill>
                  <a:prstClr val="black"/>
                </a:solidFill>
              </a:rPr>
              <a:t>(cite data and/or research)</a:t>
            </a:r>
          </a:p>
          <a:p>
            <a:pPr marL="0" indent="0">
              <a:buNone/>
            </a:pPr>
            <a:r>
              <a:rPr lang="en-US" sz="2000" dirty="0">
                <a:solidFill>
                  <a:prstClr val="black"/>
                </a:solidFill>
              </a:rPr>
              <a:t>3.	How are you </a:t>
            </a:r>
            <a:r>
              <a:rPr lang="en-US" sz="2000" b="1" dirty="0">
                <a:solidFill>
                  <a:prstClr val="black"/>
                </a:solidFill>
              </a:rPr>
              <a:t>uniquely qualified </a:t>
            </a:r>
            <a:r>
              <a:rPr lang="en-US" sz="2000" dirty="0">
                <a:solidFill>
                  <a:prstClr val="black"/>
                </a:solidFill>
              </a:rPr>
              <a:t>to address this problem?</a:t>
            </a:r>
          </a:p>
          <a:p>
            <a:pPr marL="803275"/>
            <a:r>
              <a:rPr lang="en-US" sz="2000" dirty="0">
                <a:solidFill>
                  <a:prstClr val="black"/>
                </a:solidFill>
              </a:rPr>
              <a:t>Be specific-What is the </a:t>
            </a:r>
            <a:r>
              <a:rPr lang="en-US" sz="2000" b="1" dirty="0">
                <a:solidFill>
                  <a:prstClr val="black"/>
                </a:solidFill>
              </a:rPr>
              <a:t>evidence</a:t>
            </a:r>
            <a:r>
              <a:rPr lang="en-US" sz="2000" dirty="0">
                <a:solidFill>
                  <a:prstClr val="black"/>
                </a:solidFill>
              </a:rPr>
              <a:t> of your past </a:t>
            </a:r>
            <a:r>
              <a:rPr lang="en-US" sz="2000" b="1" dirty="0">
                <a:solidFill>
                  <a:prstClr val="black"/>
                </a:solidFill>
              </a:rPr>
              <a:t>track record of success </a:t>
            </a:r>
            <a:r>
              <a:rPr lang="en-US" sz="2000" dirty="0">
                <a:solidFill>
                  <a:prstClr val="black"/>
                </a:solidFill>
              </a:rPr>
              <a:t>working on this problem? </a:t>
            </a:r>
          </a:p>
          <a:p>
            <a:pPr marL="803275"/>
            <a:r>
              <a:rPr lang="en-US" sz="2000" dirty="0">
                <a:solidFill>
                  <a:prstClr val="black"/>
                </a:solidFill>
              </a:rPr>
              <a:t>How have you engaged these groups in the past?  What did you learn from that experience? </a:t>
            </a:r>
          </a:p>
          <a:p>
            <a:pPr marL="803275"/>
            <a:endParaRPr lang="en-US" sz="2000" i="1" dirty="0">
              <a:solidFill>
                <a:prstClr val="black"/>
              </a:solidFill>
            </a:endParaRPr>
          </a:p>
        </p:txBody>
      </p:sp>
      <p:sp>
        <p:nvSpPr>
          <p:cNvPr id="3" name="Text Placeholder 2"/>
          <p:cNvSpPr>
            <a:spLocks noGrp="1"/>
          </p:cNvSpPr>
          <p:nvPr>
            <p:ph type="body" sz="quarter" idx="10"/>
          </p:nvPr>
        </p:nvSpPr>
        <p:spPr>
          <a:xfrm>
            <a:off x="402336" y="120903"/>
            <a:ext cx="11379031" cy="903992"/>
          </a:xfrm>
        </p:spPr>
        <p:txBody>
          <a:bodyPr>
            <a:noAutofit/>
          </a:bodyPr>
          <a:lstStyle/>
          <a:p>
            <a:pPr algn="l"/>
            <a:r>
              <a:rPr lang="en-US" sz="2800" dirty="0">
                <a:solidFill>
                  <a:srgbClr val="030609"/>
                </a:solidFill>
                <a:latin typeface="Georgia" panose="02040502050405020303" pitchFamily="18" charset="0"/>
              </a:rPr>
              <a:t>Projects Advancing Diversity, Equity, and Inclusion:</a:t>
            </a:r>
            <a:br>
              <a:rPr lang="en-US" sz="2800" dirty="0">
                <a:solidFill>
                  <a:srgbClr val="030609"/>
                </a:solidFill>
                <a:latin typeface="Georgia" panose="02040502050405020303" pitchFamily="18" charset="0"/>
              </a:rPr>
            </a:br>
            <a:r>
              <a:rPr lang="en-US" sz="2800" dirty="0">
                <a:solidFill>
                  <a:srgbClr val="030609"/>
                </a:solidFill>
                <a:latin typeface="Georgia" panose="02040502050405020303" pitchFamily="18" charset="0"/>
              </a:rPr>
              <a:t>Key Questions to Consider &amp; Answer in your Proposal</a:t>
            </a:r>
            <a:endParaRPr lang="en-US" sz="2800" dirty="0"/>
          </a:p>
        </p:txBody>
      </p:sp>
    </p:spTree>
    <p:extLst>
      <p:ext uri="{BB962C8B-B14F-4D97-AF65-F5344CB8AC3E}">
        <p14:creationId xmlns:p14="http://schemas.microsoft.com/office/powerpoint/2010/main" val="2824941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336" y="1153459"/>
            <a:ext cx="11379200" cy="5898776"/>
          </a:xfrm>
        </p:spPr>
        <p:txBody>
          <a:bodyPr>
            <a:normAutofit lnSpcReduction="10000"/>
          </a:bodyPr>
          <a:lstStyle/>
          <a:p>
            <a:pPr lvl="0"/>
            <a:r>
              <a:rPr lang="en-US" dirty="0">
                <a:solidFill>
                  <a:srgbClr val="030609"/>
                </a:solidFill>
              </a:rPr>
              <a:t>Of all 1105 faculty, </a:t>
            </a:r>
            <a:r>
              <a:rPr lang="en-US" b="1" dirty="0">
                <a:solidFill>
                  <a:srgbClr val="030609"/>
                </a:solidFill>
              </a:rPr>
              <a:t>largest groups by gender/tenure/tenure- track/non tenure track </a:t>
            </a:r>
            <a:r>
              <a:rPr lang="en-US" dirty="0">
                <a:solidFill>
                  <a:srgbClr val="030609"/>
                </a:solidFill>
              </a:rPr>
              <a:t>(2018-2019)</a:t>
            </a:r>
            <a:endParaRPr lang="en-US" sz="2800" dirty="0">
              <a:solidFill>
                <a:srgbClr val="030609"/>
              </a:solidFill>
            </a:endParaRPr>
          </a:p>
          <a:p>
            <a:pPr lvl="1"/>
            <a:r>
              <a:rPr lang="en-US" dirty="0">
                <a:solidFill>
                  <a:srgbClr val="030609"/>
                </a:solidFill>
              </a:rPr>
              <a:t>26% Non-tenure track women (282)</a:t>
            </a:r>
            <a:endParaRPr lang="en-US" sz="2400" dirty="0">
              <a:solidFill>
                <a:srgbClr val="030609"/>
              </a:solidFill>
            </a:endParaRPr>
          </a:p>
          <a:p>
            <a:pPr lvl="1"/>
            <a:r>
              <a:rPr lang="en-US" dirty="0">
                <a:solidFill>
                  <a:srgbClr val="030609"/>
                </a:solidFill>
              </a:rPr>
              <a:t>24% Tenured men (268)</a:t>
            </a:r>
            <a:endParaRPr lang="en-US" sz="2400" dirty="0">
              <a:solidFill>
                <a:srgbClr val="030609"/>
              </a:solidFill>
            </a:endParaRPr>
          </a:p>
          <a:p>
            <a:pPr lvl="1"/>
            <a:r>
              <a:rPr lang="en-US" dirty="0">
                <a:solidFill>
                  <a:srgbClr val="030609"/>
                </a:solidFill>
              </a:rPr>
              <a:t>21% Non-tenure track men (234)</a:t>
            </a:r>
            <a:endParaRPr lang="en-US" sz="2400" dirty="0">
              <a:solidFill>
                <a:srgbClr val="030609"/>
              </a:solidFill>
            </a:endParaRPr>
          </a:p>
          <a:p>
            <a:pPr lvl="1"/>
            <a:r>
              <a:rPr lang="en-US" dirty="0">
                <a:solidFill>
                  <a:srgbClr val="030609"/>
                </a:solidFill>
              </a:rPr>
              <a:t>12% Tenured women (132)</a:t>
            </a:r>
            <a:endParaRPr lang="en-US" sz="2400" dirty="0">
              <a:solidFill>
                <a:srgbClr val="030609"/>
              </a:solidFill>
            </a:endParaRPr>
          </a:p>
          <a:p>
            <a:pPr lvl="1"/>
            <a:r>
              <a:rPr lang="en-US" dirty="0">
                <a:solidFill>
                  <a:srgbClr val="030609"/>
                </a:solidFill>
              </a:rPr>
              <a:t>10% Tenure track men (109)</a:t>
            </a:r>
            <a:endParaRPr lang="en-US" sz="2400" dirty="0">
              <a:solidFill>
                <a:srgbClr val="030609"/>
              </a:solidFill>
            </a:endParaRPr>
          </a:p>
          <a:p>
            <a:pPr lvl="1"/>
            <a:r>
              <a:rPr lang="en-US" dirty="0">
                <a:solidFill>
                  <a:srgbClr val="030609"/>
                </a:solidFill>
              </a:rPr>
              <a:t>7% Tenure track women (80)</a:t>
            </a:r>
            <a:endParaRPr lang="en-US" sz="2400" dirty="0">
              <a:solidFill>
                <a:srgbClr val="030609"/>
              </a:solidFill>
            </a:endParaRPr>
          </a:p>
          <a:p>
            <a:pPr marL="0" lvl="1" indent="0">
              <a:buNone/>
            </a:pPr>
            <a:r>
              <a:rPr lang="en-US" dirty="0">
                <a:solidFill>
                  <a:srgbClr val="162B48"/>
                </a:solidFill>
              </a:rPr>
              <a:t> </a:t>
            </a: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p:txBody>
          <a:bodyPr>
            <a:normAutofit/>
          </a:bodyPr>
          <a:lstStyle/>
          <a:p>
            <a:pPr lvl="0" algn="l"/>
            <a:r>
              <a:rPr lang="en-US" sz="2800" dirty="0">
                <a:solidFill>
                  <a:srgbClr val="030609"/>
                </a:solidFill>
              </a:rPr>
              <a:t>Institutional Faculty Data</a:t>
            </a:r>
          </a:p>
          <a:p>
            <a:pPr lvl="0"/>
            <a:endParaRPr lang="en-US" sz="1700" dirty="0">
              <a:solidFill>
                <a:srgbClr val="030609"/>
              </a:solidFill>
            </a:endParaRPr>
          </a:p>
        </p:txBody>
      </p:sp>
    </p:spTree>
    <p:extLst>
      <p:ext uri="{BB962C8B-B14F-4D97-AF65-F5344CB8AC3E}">
        <p14:creationId xmlns:p14="http://schemas.microsoft.com/office/powerpoint/2010/main" val="2613691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669925"/>
            <a:ext cx="10515600" cy="4956093"/>
          </a:xfrm>
        </p:spPr>
        <p:txBody>
          <a:bodyPr>
            <a:noAutofit/>
          </a:bodyPr>
          <a:lstStyle/>
          <a:p>
            <a:pPr algn="ctr"/>
            <a:r>
              <a:rPr lang="en-US" sz="6600" b="1" dirty="0">
                <a:solidFill>
                  <a:srgbClr val="030609"/>
                </a:solidFill>
              </a:rPr>
              <a:t>Roadmap to Addressing DEI in Grant Writing </a:t>
            </a:r>
          </a:p>
        </p:txBody>
      </p:sp>
    </p:spTree>
    <p:extLst>
      <p:ext uri="{BB962C8B-B14F-4D97-AF65-F5344CB8AC3E}">
        <p14:creationId xmlns:p14="http://schemas.microsoft.com/office/powerpoint/2010/main" val="3391750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1159435"/>
            <a:ext cx="11379200" cy="5504331"/>
          </a:xfrm>
        </p:spPr>
        <p:txBody>
          <a:bodyPr>
            <a:normAutofit/>
          </a:bodyPr>
          <a:lstStyle/>
          <a:p>
            <a:pPr marL="0" indent="0">
              <a:buNone/>
            </a:pPr>
            <a:r>
              <a:rPr lang="en-US" sz="2000" dirty="0">
                <a:solidFill>
                  <a:prstClr val="black"/>
                </a:solidFill>
              </a:rPr>
              <a:t>1.	What “problem” has the sponsor identified that needs to be addressed?</a:t>
            </a:r>
          </a:p>
          <a:p>
            <a:pPr marL="803275"/>
            <a:r>
              <a:rPr lang="en-US" sz="2000" dirty="0">
                <a:solidFill>
                  <a:prstClr val="black"/>
                </a:solidFill>
              </a:rPr>
              <a:t>What are the </a:t>
            </a:r>
            <a:r>
              <a:rPr lang="en-US" sz="2000" b="1" dirty="0">
                <a:solidFill>
                  <a:prstClr val="black"/>
                </a:solidFill>
              </a:rPr>
              <a:t>key concerns </a:t>
            </a:r>
            <a:r>
              <a:rPr lang="en-US" sz="2000" dirty="0">
                <a:solidFill>
                  <a:prstClr val="black"/>
                </a:solidFill>
              </a:rPr>
              <a:t>raised by the sponsor?</a:t>
            </a:r>
          </a:p>
          <a:p>
            <a:pPr marL="803275"/>
            <a:r>
              <a:rPr lang="en-US" sz="2000" dirty="0">
                <a:solidFill>
                  <a:prstClr val="black"/>
                </a:solidFill>
              </a:rPr>
              <a:t>Who is your </a:t>
            </a:r>
            <a:r>
              <a:rPr lang="en-US" sz="2000" b="1" dirty="0">
                <a:solidFill>
                  <a:prstClr val="black"/>
                </a:solidFill>
              </a:rPr>
              <a:t>audience</a:t>
            </a:r>
            <a:r>
              <a:rPr lang="en-US" sz="2000" dirty="0">
                <a:solidFill>
                  <a:prstClr val="black"/>
                </a:solidFill>
              </a:rPr>
              <a:t>, and what do they care about?</a:t>
            </a:r>
          </a:p>
          <a:p>
            <a:pPr marL="0" indent="0">
              <a:buNone/>
            </a:pPr>
            <a:r>
              <a:rPr lang="en-US" sz="2000" dirty="0">
                <a:solidFill>
                  <a:prstClr val="black"/>
                </a:solidFill>
              </a:rPr>
              <a:t>2.	Which </a:t>
            </a:r>
            <a:r>
              <a:rPr lang="en-US" sz="2000" b="1" dirty="0">
                <a:solidFill>
                  <a:prstClr val="black"/>
                </a:solidFill>
              </a:rPr>
              <a:t>underrepresented groups </a:t>
            </a:r>
            <a:r>
              <a:rPr lang="en-US" sz="2000" dirty="0">
                <a:solidFill>
                  <a:prstClr val="black"/>
                </a:solidFill>
              </a:rPr>
              <a:t>will be chosen for inclusion?</a:t>
            </a:r>
          </a:p>
          <a:p>
            <a:pPr marL="803275"/>
            <a:r>
              <a:rPr lang="en-US" sz="2000" dirty="0">
                <a:solidFill>
                  <a:prstClr val="black"/>
                </a:solidFill>
              </a:rPr>
              <a:t>What groups does the grantor include in its </a:t>
            </a:r>
            <a:r>
              <a:rPr lang="en-US" sz="2000" b="1" dirty="0">
                <a:solidFill>
                  <a:prstClr val="black"/>
                </a:solidFill>
              </a:rPr>
              <a:t>definition of underrepresented</a:t>
            </a:r>
            <a:r>
              <a:rPr lang="en-US" sz="2000" dirty="0">
                <a:solidFill>
                  <a:prstClr val="black"/>
                </a:solidFill>
              </a:rPr>
              <a:t>?</a:t>
            </a:r>
          </a:p>
          <a:p>
            <a:pPr marL="803275"/>
            <a:r>
              <a:rPr lang="en-US" sz="2000" dirty="0">
                <a:solidFill>
                  <a:prstClr val="black"/>
                </a:solidFill>
              </a:rPr>
              <a:t>What is the </a:t>
            </a:r>
            <a:r>
              <a:rPr lang="en-US" sz="2000" b="1" dirty="0">
                <a:solidFill>
                  <a:prstClr val="black"/>
                </a:solidFill>
              </a:rPr>
              <a:t>rationale</a:t>
            </a:r>
            <a:r>
              <a:rPr lang="en-US" sz="2000" dirty="0">
                <a:solidFill>
                  <a:prstClr val="black"/>
                </a:solidFill>
              </a:rPr>
              <a:t> for targeting these groups in particular?</a:t>
            </a:r>
          </a:p>
          <a:p>
            <a:pPr marL="803275"/>
            <a:r>
              <a:rPr lang="en-US" sz="2000" dirty="0">
                <a:solidFill>
                  <a:prstClr val="black"/>
                </a:solidFill>
              </a:rPr>
              <a:t>What is the local </a:t>
            </a:r>
            <a:r>
              <a:rPr lang="en-US" sz="2000" b="1" dirty="0">
                <a:solidFill>
                  <a:prstClr val="black"/>
                </a:solidFill>
              </a:rPr>
              <a:t>context?</a:t>
            </a:r>
            <a:r>
              <a:rPr lang="en-US" sz="2000" dirty="0">
                <a:solidFill>
                  <a:prstClr val="black"/>
                </a:solidFill>
              </a:rPr>
              <a:t> </a:t>
            </a:r>
            <a:r>
              <a:rPr lang="en-US" sz="2000" i="1" dirty="0">
                <a:solidFill>
                  <a:prstClr val="black"/>
                </a:solidFill>
              </a:rPr>
              <a:t>(cite institutional or local documents</a:t>
            </a:r>
            <a:r>
              <a:rPr lang="en-US" sz="2000" dirty="0">
                <a:solidFill>
                  <a:prstClr val="black"/>
                </a:solidFill>
              </a:rPr>
              <a:t>)</a:t>
            </a:r>
          </a:p>
          <a:p>
            <a:pPr marL="803275"/>
            <a:r>
              <a:rPr lang="en-US" sz="2000" dirty="0">
                <a:solidFill>
                  <a:prstClr val="black"/>
                </a:solidFill>
              </a:rPr>
              <a:t>What (local, regional, national) </a:t>
            </a:r>
            <a:r>
              <a:rPr lang="en-US" sz="2000" b="1" dirty="0">
                <a:solidFill>
                  <a:prstClr val="black"/>
                </a:solidFill>
              </a:rPr>
              <a:t>disparities</a:t>
            </a:r>
            <a:r>
              <a:rPr lang="en-US" sz="2000" dirty="0">
                <a:solidFill>
                  <a:prstClr val="black"/>
                </a:solidFill>
              </a:rPr>
              <a:t> exist for these groups? </a:t>
            </a:r>
            <a:r>
              <a:rPr lang="en-US" sz="2000" i="1" dirty="0">
                <a:solidFill>
                  <a:prstClr val="black"/>
                </a:solidFill>
              </a:rPr>
              <a:t>(cite data or research)</a:t>
            </a:r>
          </a:p>
          <a:p>
            <a:pPr marL="803275"/>
            <a:r>
              <a:rPr lang="en-US" sz="2000" dirty="0">
                <a:solidFill>
                  <a:prstClr val="black"/>
                </a:solidFill>
              </a:rPr>
              <a:t>What are the </a:t>
            </a:r>
            <a:r>
              <a:rPr lang="en-US" sz="2000" b="1" dirty="0">
                <a:solidFill>
                  <a:prstClr val="black"/>
                </a:solidFill>
              </a:rPr>
              <a:t>key challenges</a:t>
            </a:r>
            <a:r>
              <a:rPr lang="en-US" sz="2000" dirty="0">
                <a:solidFill>
                  <a:prstClr val="black"/>
                </a:solidFill>
              </a:rPr>
              <a:t>? </a:t>
            </a:r>
            <a:r>
              <a:rPr lang="en-US" sz="2000" i="1" dirty="0">
                <a:solidFill>
                  <a:prstClr val="black"/>
                </a:solidFill>
              </a:rPr>
              <a:t>(cite data and/or research)</a:t>
            </a:r>
          </a:p>
          <a:p>
            <a:pPr marL="0" indent="0">
              <a:buNone/>
            </a:pPr>
            <a:r>
              <a:rPr lang="en-US" sz="2000" dirty="0">
                <a:solidFill>
                  <a:prstClr val="black"/>
                </a:solidFill>
              </a:rPr>
              <a:t>3.	How are you </a:t>
            </a:r>
            <a:r>
              <a:rPr lang="en-US" sz="2000" b="1" dirty="0">
                <a:solidFill>
                  <a:prstClr val="black"/>
                </a:solidFill>
              </a:rPr>
              <a:t>uniquely qualified </a:t>
            </a:r>
            <a:r>
              <a:rPr lang="en-US" sz="2000" dirty="0">
                <a:solidFill>
                  <a:prstClr val="black"/>
                </a:solidFill>
              </a:rPr>
              <a:t>to address this problem?</a:t>
            </a:r>
          </a:p>
          <a:p>
            <a:pPr marL="803275"/>
            <a:r>
              <a:rPr lang="en-US" sz="2000" dirty="0">
                <a:solidFill>
                  <a:prstClr val="black"/>
                </a:solidFill>
              </a:rPr>
              <a:t>Be specific-What is the </a:t>
            </a:r>
            <a:r>
              <a:rPr lang="en-US" sz="2000" b="1" dirty="0">
                <a:solidFill>
                  <a:prstClr val="black"/>
                </a:solidFill>
              </a:rPr>
              <a:t>evidence</a:t>
            </a:r>
            <a:r>
              <a:rPr lang="en-US" sz="2000" dirty="0">
                <a:solidFill>
                  <a:prstClr val="black"/>
                </a:solidFill>
              </a:rPr>
              <a:t> of your past </a:t>
            </a:r>
            <a:r>
              <a:rPr lang="en-US" sz="2000" b="1" dirty="0">
                <a:solidFill>
                  <a:prstClr val="black"/>
                </a:solidFill>
              </a:rPr>
              <a:t>track record of success </a:t>
            </a:r>
            <a:r>
              <a:rPr lang="en-US" sz="2000" dirty="0">
                <a:solidFill>
                  <a:prstClr val="black"/>
                </a:solidFill>
              </a:rPr>
              <a:t>working on this problem? </a:t>
            </a:r>
          </a:p>
          <a:p>
            <a:pPr marL="803275"/>
            <a:r>
              <a:rPr lang="en-US" sz="2000" dirty="0">
                <a:solidFill>
                  <a:prstClr val="black"/>
                </a:solidFill>
              </a:rPr>
              <a:t>How have you engaged these groups in the past?  What did you learn from that experience? </a:t>
            </a:r>
          </a:p>
          <a:p>
            <a:pPr marL="803275"/>
            <a:endParaRPr lang="en-US" sz="2000" i="1" dirty="0">
              <a:solidFill>
                <a:prstClr val="black"/>
              </a:solidFill>
            </a:endParaRPr>
          </a:p>
        </p:txBody>
      </p:sp>
      <p:sp>
        <p:nvSpPr>
          <p:cNvPr id="3" name="Text Placeholder 2"/>
          <p:cNvSpPr>
            <a:spLocks noGrp="1"/>
          </p:cNvSpPr>
          <p:nvPr>
            <p:ph type="body" sz="quarter" idx="10"/>
          </p:nvPr>
        </p:nvSpPr>
        <p:spPr>
          <a:xfrm>
            <a:off x="402336" y="120903"/>
            <a:ext cx="11379031" cy="903992"/>
          </a:xfrm>
        </p:spPr>
        <p:txBody>
          <a:bodyPr>
            <a:noAutofit/>
          </a:bodyPr>
          <a:lstStyle/>
          <a:p>
            <a:pPr algn="l"/>
            <a:r>
              <a:rPr lang="en-US" sz="2800" dirty="0">
                <a:solidFill>
                  <a:srgbClr val="030609"/>
                </a:solidFill>
                <a:latin typeface="Georgia" panose="02040502050405020303" pitchFamily="18" charset="0"/>
              </a:rPr>
              <a:t>Projects Advancing Diversity, Equity, and Inclusion:</a:t>
            </a:r>
            <a:br>
              <a:rPr lang="en-US" sz="2800" dirty="0">
                <a:solidFill>
                  <a:srgbClr val="030609"/>
                </a:solidFill>
                <a:latin typeface="Georgia" panose="02040502050405020303" pitchFamily="18" charset="0"/>
              </a:rPr>
            </a:br>
            <a:r>
              <a:rPr lang="en-US" sz="2800" dirty="0">
                <a:solidFill>
                  <a:srgbClr val="030609"/>
                </a:solidFill>
                <a:latin typeface="Georgia" panose="02040502050405020303" pitchFamily="18" charset="0"/>
              </a:rPr>
              <a:t>Key Questions to Consider &amp; Answer in your Proposal</a:t>
            </a:r>
            <a:endParaRPr lang="en-US" sz="2800" dirty="0"/>
          </a:p>
        </p:txBody>
      </p:sp>
    </p:spTree>
    <p:extLst>
      <p:ext uri="{BB962C8B-B14F-4D97-AF65-F5344CB8AC3E}">
        <p14:creationId xmlns:p14="http://schemas.microsoft.com/office/powerpoint/2010/main" val="3915152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753035"/>
            <a:ext cx="11379200" cy="5910731"/>
          </a:xfrm>
        </p:spPr>
        <p:txBody>
          <a:bodyPr>
            <a:normAutofit fontScale="62500" lnSpcReduction="20000"/>
          </a:bodyPr>
          <a:lstStyle/>
          <a:p>
            <a:pPr marL="0" indent="0">
              <a:buNone/>
            </a:pPr>
            <a:r>
              <a:rPr lang="en-US" sz="2000" dirty="0">
                <a:solidFill>
                  <a:prstClr val="black"/>
                </a:solidFill>
              </a:rPr>
              <a:t>What “problem” has the grantor identified that needs to be addressed?</a:t>
            </a:r>
          </a:p>
          <a:p>
            <a:pPr marL="803275"/>
            <a:r>
              <a:rPr lang="en-US" sz="2000" dirty="0">
                <a:solidFill>
                  <a:prstClr val="black"/>
                </a:solidFill>
              </a:rPr>
              <a:t>What are the </a:t>
            </a:r>
            <a:r>
              <a:rPr lang="en-US" sz="2000" b="1" dirty="0">
                <a:solidFill>
                  <a:prstClr val="black"/>
                </a:solidFill>
              </a:rPr>
              <a:t>key concerns </a:t>
            </a:r>
            <a:r>
              <a:rPr lang="en-US" sz="2000" dirty="0">
                <a:solidFill>
                  <a:prstClr val="black"/>
                </a:solidFill>
              </a:rPr>
              <a:t>raised by the grantor?</a:t>
            </a:r>
          </a:p>
          <a:p>
            <a:pPr marL="803275"/>
            <a:r>
              <a:rPr lang="en-US" sz="2000" dirty="0">
                <a:solidFill>
                  <a:prstClr val="black"/>
                </a:solidFill>
              </a:rPr>
              <a:t>Who is your </a:t>
            </a:r>
            <a:r>
              <a:rPr lang="en-US" sz="2000" b="1" dirty="0">
                <a:solidFill>
                  <a:prstClr val="black"/>
                </a:solidFill>
              </a:rPr>
              <a:t>audience</a:t>
            </a:r>
            <a:r>
              <a:rPr lang="en-US" sz="2000" dirty="0">
                <a:solidFill>
                  <a:prstClr val="black"/>
                </a:solidFill>
              </a:rPr>
              <a:t>, and what do they care about?</a:t>
            </a:r>
          </a:p>
          <a:p>
            <a:pPr marL="0" indent="0">
              <a:buNone/>
            </a:pPr>
            <a:endParaRPr lang="en-US" sz="2000" dirty="0">
              <a:solidFill>
                <a:prstClr val="black"/>
              </a:solidFill>
            </a:endParaRPr>
          </a:p>
          <a:p>
            <a:pPr marL="0" indent="0">
              <a:buNone/>
            </a:pPr>
            <a:r>
              <a:rPr lang="en-US" b="1" dirty="0">
                <a:solidFill>
                  <a:srgbClr val="030609"/>
                </a:solidFill>
              </a:rPr>
              <a:t>NSF Advance </a:t>
            </a:r>
          </a:p>
          <a:p>
            <a:pPr marL="0" indent="0">
              <a:buNone/>
            </a:pPr>
            <a:endParaRPr lang="en-US" dirty="0">
              <a:solidFill>
                <a:srgbClr val="030609"/>
              </a:solidFill>
            </a:endParaRPr>
          </a:p>
          <a:p>
            <a:pPr marL="0" indent="0">
              <a:buNone/>
            </a:pPr>
            <a:r>
              <a:rPr lang="en-US" dirty="0">
                <a:solidFill>
                  <a:srgbClr val="030609"/>
                </a:solidFill>
              </a:rPr>
              <a:t>The NSF ADVANCE program goal is to </a:t>
            </a:r>
            <a:r>
              <a:rPr lang="en-US" b="1" dirty="0">
                <a:solidFill>
                  <a:srgbClr val="030609"/>
                </a:solidFill>
              </a:rPr>
              <a:t>broaden the implementation of evidence-based systemic change</a:t>
            </a:r>
            <a:r>
              <a:rPr lang="en-US" dirty="0">
                <a:solidFill>
                  <a:srgbClr val="030609"/>
                </a:solidFill>
              </a:rPr>
              <a:t> strategies that promote </a:t>
            </a:r>
            <a:r>
              <a:rPr lang="en-US" b="1" dirty="0">
                <a:solidFill>
                  <a:srgbClr val="C00000"/>
                </a:solidFill>
              </a:rPr>
              <a:t>equity</a:t>
            </a:r>
            <a:r>
              <a:rPr lang="en-US" dirty="0">
                <a:solidFill>
                  <a:srgbClr val="030609"/>
                </a:solidFill>
              </a:rPr>
              <a:t> for STEM</a:t>
            </a:r>
            <a:r>
              <a:rPr lang="en-US" baseline="30000" dirty="0">
                <a:solidFill>
                  <a:srgbClr val="030609"/>
                </a:solidFill>
              </a:rPr>
              <a:t>2</a:t>
            </a:r>
            <a:r>
              <a:rPr lang="en-US" dirty="0">
                <a:solidFill>
                  <a:srgbClr val="030609"/>
                </a:solidFill>
              </a:rPr>
              <a:t> faculty in </a:t>
            </a:r>
            <a:r>
              <a:rPr lang="en-US" b="1" dirty="0">
                <a:solidFill>
                  <a:srgbClr val="030609"/>
                </a:solidFill>
              </a:rPr>
              <a:t>academic workplaces and the </a:t>
            </a:r>
            <a:r>
              <a:rPr lang="en-US" b="1" u="sng" dirty="0">
                <a:solidFill>
                  <a:srgbClr val="030609"/>
                </a:solidFill>
              </a:rPr>
              <a:t>academic profession</a:t>
            </a:r>
            <a:r>
              <a:rPr lang="en-US" dirty="0">
                <a:solidFill>
                  <a:srgbClr val="030609"/>
                </a:solidFill>
              </a:rPr>
              <a:t>. The NSF ADVANCE program provides grants to enhance the systemic factors that support equity and </a:t>
            </a:r>
            <a:r>
              <a:rPr lang="en-US" b="1" dirty="0">
                <a:solidFill>
                  <a:srgbClr val="C00000"/>
                </a:solidFill>
              </a:rPr>
              <a:t>inclusion</a:t>
            </a:r>
            <a:r>
              <a:rPr lang="en-US" dirty="0">
                <a:solidFill>
                  <a:srgbClr val="030609"/>
                </a:solidFill>
              </a:rPr>
              <a:t> and to </a:t>
            </a:r>
            <a:r>
              <a:rPr lang="en-US" b="1" dirty="0">
                <a:solidFill>
                  <a:srgbClr val="030609"/>
                </a:solidFill>
              </a:rPr>
              <a:t>mitigate the systemic factors that create inequities</a:t>
            </a:r>
            <a:r>
              <a:rPr lang="en-US" dirty="0">
                <a:solidFill>
                  <a:srgbClr val="030609"/>
                </a:solidFill>
              </a:rPr>
              <a:t> in the academic profession and workplaces. Systemic (or organizational) inequities may exist in areas such as policy and practice as well as in organizational culture and climate. </a:t>
            </a:r>
            <a:r>
              <a:rPr lang="en-US" u="sng" dirty="0">
                <a:solidFill>
                  <a:srgbClr val="030609"/>
                </a:solidFill>
              </a:rPr>
              <a:t>For example, practices in academic departments that result in the inequitable allocation of service or teaching assignments may impede research productivity, delay advancement, and create a culture of differential treatment and rewards</a:t>
            </a:r>
            <a:r>
              <a:rPr lang="en-US" dirty="0">
                <a:solidFill>
                  <a:srgbClr val="030609"/>
                </a:solidFill>
              </a:rPr>
              <a:t>. Similarly, </a:t>
            </a:r>
            <a:r>
              <a:rPr lang="en-US" u="sng" dirty="0">
                <a:solidFill>
                  <a:srgbClr val="030609"/>
                </a:solidFill>
              </a:rPr>
              <a:t>policies and procedures that do not mitigate implicit bias in hiring, tenure, and promotion decisions could lead to women and racial and ethnic minorities being evaluated less favorably, perpetuating historical under-participation in STEM academic careers and contributing to an academic climate that is not inclusive</a:t>
            </a:r>
            <a:r>
              <a:rPr lang="en-US" dirty="0">
                <a:solidFill>
                  <a:srgbClr val="030609"/>
                </a:solidFill>
              </a:rPr>
              <a:t>.</a:t>
            </a:r>
          </a:p>
          <a:p>
            <a:pPr marL="0" indent="0">
              <a:buNone/>
            </a:pPr>
            <a:endParaRPr lang="en-US" dirty="0">
              <a:solidFill>
                <a:srgbClr val="030609"/>
              </a:solidFill>
            </a:endParaRPr>
          </a:p>
          <a:p>
            <a:pPr marL="0" indent="0">
              <a:buNone/>
            </a:pPr>
            <a:r>
              <a:rPr lang="en-US" dirty="0">
                <a:solidFill>
                  <a:srgbClr val="030609"/>
                </a:solidFill>
              </a:rPr>
              <a:t>All NSF ADVANCE proposals are expected to use </a:t>
            </a:r>
            <a:r>
              <a:rPr lang="en-US" b="1" dirty="0">
                <a:solidFill>
                  <a:srgbClr val="030609"/>
                </a:solidFill>
              </a:rPr>
              <a:t>intersectional approaches in the design of systemic change strategies</a:t>
            </a:r>
            <a:r>
              <a:rPr lang="en-US" dirty="0">
                <a:solidFill>
                  <a:srgbClr val="030609"/>
                </a:solidFill>
              </a:rPr>
              <a:t> in recognition that gender, race and ethnicity do not exist in isolation from each other and from other categories of social identity. </a:t>
            </a:r>
          </a:p>
          <a:p>
            <a:pPr marL="0" indent="0">
              <a:buNone/>
            </a:pPr>
            <a:r>
              <a:rPr lang="en-US" sz="2000" dirty="0">
                <a:solidFill>
                  <a:prstClr val="black"/>
                </a:solidFill>
              </a:rPr>
              <a:t>	</a:t>
            </a:r>
          </a:p>
          <a:p>
            <a:pPr marL="0" indent="0">
              <a:buNone/>
            </a:pPr>
            <a:endParaRPr lang="en-US" sz="2000" dirty="0">
              <a:solidFill>
                <a:prstClr val="black"/>
              </a:solidFill>
            </a:endParaRPr>
          </a:p>
          <a:p>
            <a:pPr marL="0" indent="0">
              <a:buNone/>
            </a:pPr>
            <a:endParaRPr lang="en-US" sz="2000" dirty="0">
              <a:solidFill>
                <a:prstClr val="black"/>
              </a:solidFill>
            </a:endParaRPr>
          </a:p>
          <a:p>
            <a:pPr marL="803275"/>
            <a:endParaRPr lang="en-US" sz="2000" i="1" dirty="0">
              <a:solidFill>
                <a:prstClr val="black"/>
              </a:solidFill>
            </a:endParaRPr>
          </a:p>
        </p:txBody>
      </p:sp>
      <p:sp>
        <p:nvSpPr>
          <p:cNvPr id="3" name="Text Placeholder 2"/>
          <p:cNvSpPr>
            <a:spLocks noGrp="1"/>
          </p:cNvSpPr>
          <p:nvPr>
            <p:ph type="body" sz="quarter" idx="10"/>
          </p:nvPr>
        </p:nvSpPr>
        <p:spPr>
          <a:xfrm>
            <a:off x="402336" y="120903"/>
            <a:ext cx="11379031" cy="903992"/>
          </a:xfrm>
        </p:spPr>
        <p:txBody>
          <a:bodyPr>
            <a:noAutofit/>
          </a:bodyPr>
          <a:lstStyle/>
          <a:p>
            <a:pPr algn="l"/>
            <a:r>
              <a:rPr lang="en-US" sz="2800" dirty="0">
                <a:solidFill>
                  <a:srgbClr val="030609"/>
                </a:solidFill>
                <a:latin typeface="Georgia" panose="02040502050405020303" pitchFamily="18" charset="0"/>
              </a:rPr>
              <a:t>Example </a:t>
            </a:r>
            <a:endParaRPr lang="en-US" sz="2800" dirty="0"/>
          </a:p>
        </p:txBody>
      </p:sp>
      <p:sp>
        <p:nvSpPr>
          <p:cNvPr id="4" name="TextBox 3"/>
          <p:cNvSpPr txBox="1"/>
          <p:nvPr/>
        </p:nvSpPr>
        <p:spPr>
          <a:xfrm>
            <a:off x="6716545" y="572899"/>
            <a:ext cx="3820420" cy="1200329"/>
          </a:xfrm>
          <a:prstGeom prst="rect">
            <a:avLst/>
          </a:prstGeom>
          <a:noFill/>
          <a:ln>
            <a:solidFill>
              <a:srgbClr val="030609"/>
            </a:solidFill>
          </a:ln>
        </p:spPr>
        <p:txBody>
          <a:bodyPr wrap="square" rtlCol="0">
            <a:spAutoFit/>
          </a:bodyPr>
          <a:lstStyle/>
          <a:p>
            <a:pPr algn="ctr"/>
            <a:r>
              <a:rPr lang="en-US" b="1" dirty="0">
                <a:solidFill>
                  <a:srgbClr val="C00000"/>
                </a:solidFill>
              </a:rPr>
              <a:t>RETENTION, PERSISTENCE, REMOVE INSTITUTIONAL BARRIERS, DECREASE DISPARITIES</a:t>
            </a:r>
          </a:p>
        </p:txBody>
      </p:sp>
      <p:cxnSp>
        <p:nvCxnSpPr>
          <p:cNvPr id="6" name="Straight Arrow Connector 5"/>
          <p:cNvCxnSpPr/>
          <p:nvPr/>
        </p:nvCxnSpPr>
        <p:spPr>
          <a:xfrm flipH="1">
            <a:off x="5659718" y="1757082"/>
            <a:ext cx="1004048" cy="747059"/>
          </a:xfrm>
          <a:prstGeom prst="straightConnector1">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p:cNvSpPr txBox="1"/>
          <p:nvPr/>
        </p:nvSpPr>
        <p:spPr>
          <a:xfrm>
            <a:off x="7823137" y="556753"/>
            <a:ext cx="3982369" cy="1200329"/>
          </a:xfrm>
          <a:prstGeom prst="rect">
            <a:avLst/>
          </a:prstGeom>
          <a:noFill/>
          <a:ln>
            <a:solidFill>
              <a:srgbClr val="030609"/>
            </a:solidFill>
          </a:ln>
        </p:spPr>
        <p:txBody>
          <a:bodyPr wrap="square" rtlCol="0">
            <a:spAutoFit/>
          </a:bodyPr>
          <a:lstStyle/>
          <a:p>
            <a:pPr algn="ctr"/>
            <a:r>
              <a:rPr lang="en-US" b="1" dirty="0">
                <a:solidFill>
                  <a:srgbClr val="C00000"/>
                </a:solidFill>
              </a:rPr>
              <a:t>CLIMATE, INDIVIDUAL AND INSTITUIONAL, TREATMENT, TARGETING BEHAVIOR, POWER DISTRIBUTION </a:t>
            </a:r>
          </a:p>
        </p:txBody>
      </p:sp>
      <p:cxnSp>
        <p:nvCxnSpPr>
          <p:cNvPr id="9" name="Straight Arrow Connector 8"/>
          <p:cNvCxnSpPr/>
          <p:nvPr/>
        </p:nvCxnSpPr>
        <p:spPr>
          <a:xfrm flipH="1">
            <a:off x="5946588" y="1476891"/>
            <a:ext cx="1900518" cy="1457556"/>
          </a:xfrm>
          <a:prstGeom prst="straightConnector1">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2168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2"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4" grpId="2" animBg="1"/>
      <p:bldP spid="8" grpId="0" animBg="1"/>
      <p:bldP spid="8"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173319"/>
            <a:ext cx="11379200" cy="6490448"/>
          </a:xfrm>
        </p:spPr>
        <p:txBody>
          <a:bodyPr>
            <a:normAutofit fontScale="62500" lnSpcReduction="20000"/>
          </a:bodyPr>
          <a:lstStyle/>
          <a:p>
            <a:pPr marL="0" indent="0">
              <a:buNone/>
            </a:pPr>
            <a:r>
              <a:rPr lang="en-US" sz="1900" dirty="0">
                <a:solidFill>
                  <a:prstClr val="black"/>
                </a:solidFill>
              </a:rPr>
              <a:t>Which </a:t>
            </a:r>
            <a:r>
              <a:rPr lang="en-US" sz="1900" b="1" dirty="0">
                <a:solidFill>
                  <a:prstClr val="black"/>
                </a:solidFill>
              </a:rPr>
              <a:t>underrepresented groups </a:t>
            </a:r>
            <a:r>
              <a:rPr lang="en-US" sz="1900" dirty="0">
                <a:solidFill>
                  <a:prstClr val="black"/>
                </a:solidFill>
              </a:rPr>
              <a:t>will be chosen for inclusion?</a:t>
            </a:r>
          </a:p>
          <a:p>
            <a:pPr marL="227013" indent="-227013"/>
            <a:r>
              <a:rPr lang="en-US" sz="1900" dirty="0">
                <a:solidFill>
                  <a:prstClr val="black"/>
                </a:solidFill>
              </a:rPr>
              <a:t>What groups does the grantor include in its </a:t>
            </a:r>
            <a:r>
              <a:rPr lang="en-US" sz="1900" b="1" dirty="0">
                <a:solidFill>
                  <a:prstClr val="black"/>
                </a:solidFill>
              </a:rPr>
              <a:t>definition of underrepresented</a:t>
            </a:r>
            <a:r>
              <a:rPr lang="en-US" sz="1900" dirty="0">
                <a:solidFill>
                  <a:prstClr val="black"/>
                </a:solidFill>
              </a:rPr>
              <a:t>?</a:t>
            </a:r>
          </a:p>
          <a:p>
            <a:pPr marL="227013" indent="-227013"/>
            <a:r>
              <a:rPr lang="en-US" sz="1900" dirty="0">
                <a:solidFill>
                  <a:prstClr val="black"/>
                </a:solidFill>
              </a:rPr>
              <a:t>What is the </a:t>
            </a:r>
            <a:r>
              <a:rPr lang="en-US" sz="1900" b="1" dirty="0">
                <a:solidFill>
                  <a:prstClr val="black"/>
                </a:solidFill>
              </a:rPr>
              <a:t>rationale</a:t>
            </a:r>
            <a:r>
              <a:rPr lang="en-US" sz="1900" dirty="0">
                <a:solidFill>
                  <a:prstClr val="black"/>
                </a:solidFill>
              </a:rPr>
              <a:t> for targeting these groups in particular?</a:t>
            </a:r>
          </a:p>
          <a:p>
            <a:pPr marL="227013" indent="-227013"/>
            <a:r>
              <a:rPr lang="en-US" sz="1900" dirty="0">
                <a:solidFill>
                  <a:prstClr val="black"/>
                </a:solidFill>
              </a:rPr>
              <a:t>What is the local </a:t>
            </a:r>
            <a:r>
              <a:rPr lang="en-US" sz="1900" b="1" dirty="0">
                <a:solidFill>
                  <a:prstClr val="black"/>
                </a:solidFill>
              </a:rPr>
              <a:t>context?</a:t>
            </a:r>
            <a:r>
              <a:rPr lang="en-US" sz="1900" dirty="0">
                <a:solidFill>
                  <a:prstClr val="black"/>
                </a:solidFill>
              </a:rPr>
              <a:t> </a:t>
            </a:r>
            <a:r>
              <a:rPr lang="en-US" sz="1900" i="1" dirty="0">
                <a:solidFill>
                  <a:prstClr val="black"/>
                </a:solidFill>
              </a:rPr>
              <a:t>(cite institutional or local documents</a:t>
            </a:r>
            <a:r>
              <a:rPr lang="en-US" sz="1900" dirty="0">
                <a:solidFill>
                  <a:prstClr val="black"/>
                </a:solidFill>
              </a:rPr>
              <a:t>)</a:t>
            </a:r>
          </a:p>
          <a:p>
            <a:pPr marL="227013" indent="-227013"/>
            <a:r>
              <a:rPr lang="en-US" sz="1900" dirty="0">
                <a:solidFill>
                  <a:prstClr val="black"/>
                </a:solidFill>
              </a:rPr>
              <a:t>What (local, regional, national) </a:t>
            </a:r>
            <a:r>
              <a:rPr lang="en-US" sz="1900" b="1" dirty="0">
                <a:solidFill>
                  <a:prstClr val="black"/>
                </a:solidFill>
              </a:rPr>
              <a:t>disparities</a:t>
            </a:r>
            <a:r>
              <a:rPr lang="en-US" sz="1900" dirty="0">
                <a:solidFill>
                  <a:prstClr val="black"/>
                </a:solidFill>
              </a:rPr>
              <a:t> exist for these groups? </a:t>
            </a:r>
            <a:r>
              <a:rPr lang="en-US" sz="1900" i="1" dirty="0">
                <a:solidFill>
                  <a:prstClr val="black"/>
                </a:solidFill>
              </a:rPr>
              <a:t>(cite data or research)</a:t>
            </a:r>
          </a:p>
          <a:p>
            <a:pPr marL="227013" indent="-227013"/>
            <a:r>
              <a:rPr lang="en-US" sz="1900" dirty="0">
                <a:solidFill>
                  <a:prstClr val="black"/>
                </a:solidFill>
              </a:rPr>
              <a:t>What are the </a:t>
            </a:r>
            <a:r>
              <a:rPr lang="en-US" sz="1900" b="1" dirty="0">
                <a:solidFill>
                  <a:prstClr val="black"/>
                </a:solidFill>
              </a:rPr>
              <a:t>key challenges</a:t>
            </a:r>
            <a:r>
              <a:rPr lang="en-US" sz="1900" dirty="0">
                <a:solidFill>
                  <a:prstClr val="black"/>
                </a:solidFill>
              </a:rPr>
              <a:t>? </a:t>
            </a:r>
            <a:r>
              <a:rPr lang="en-US" sz="1900" i="1" dirty="0">
                <a:solidFill>
                  <a:prstClr val="black"/>
                </a:solidFill>
              </a:rPr>
              <a:t>(cite data and/or research)</a:t>
            </a:r>
          </a:p>
          <a:p>
            <a:pPr marL="0" indent="0">
              <a:buNone/>
            </a:pPr>
            <a:endParaRPr lang="en-US" sz="2000" dirty="0">
              <a:solidFill>
                <a:prstClr val="black"/>
              </a:solidFill>
            </a:endParaRPr>
          </a:p>
          <a:p>
            <a:pPr marL="0" indent="0">
              <a:buNone/>
            </a:pPr>
            <a:r>
              <a:rPr lang="en-US" b="1" dirty="0">
                <a:solidFill>
                  <a:srgbClr val="030609"/>
                </a:solidFill>
              </a:rPr>
              <a:t>NSF Advance </a:t>
            </a:r>
          </a:p>
          <a:p>
            <a:pPr marL="0" indent="0">
              <a:buNone/>
            </a:pPr>
            <a:endParaRPr lang="en-US" dirty="0">
              <a:solidFill>
                <a:srgbClr val="030609"/>
              </a:solidFill>
            </a:endParaRPr>
          </a:p>
          <a:p>
            <a:pPr marL="0" indent="0">
              <a:buNone/>
            </a:pPr>
            <a:r>
              <a:rPr lang="en-US" dirty="0">
                <a:solidFill>
                  <a:srgbClr val="030609"/>
                </a:solidFill>
              </a:rPr>
              <a:t>The NSF ADVANCE program goal is to broaden the implementation of evidence-based systemic change strategies that promote equity for STEM</a:t>
            </a:r>
            <a:r>
              <a:rPr lang="en-US" baseline="30000" dirty="0">
                <a:solidFill>
                  <a:srgbClr val="030609"/>
                </a:solidFill>
              </a:rPr>
              <a:t>2</a:t>
            </a:r>
            <a:r>
              <a:rPr lang="en-US" dirty="0">
                <a:solidFill>
                  <a:srgbClr val="030609"/>
                </a:solidFill>
              </a:rPr>
              <a:t> faculty in academic workplaces and the academic profession. The NSF ADVANCE program provides grants to enhance the systemic factors that support equity and inclusion and to mitigate the systemic factors that create </a:t>
            </a:r>
            <a:r>
              <a:rPr lang="en-US" b="1" dirty="0">
                <a:solidFill>
                  <a:srgbClr val="030609"/>
                </a:solidFill>
              </a:rPr>
              <a:t>inequities</a:t>
            </a:r>
            <a:r>
              <a:rPr lang="en-US" dirty="0">
                <a:solidFill>
                  <a:srgbClr val="030609"/>
                </a:solidFill>
              </a:rPr>
              <a:t> </a:t>
            </a:r>
            <a:r>
              <a:rPr lang="en-US" b="1" dirty="0">
                <a:solidFill>
                  <a:srgbClr val="030609"/>
                </a:solidFill>
              </a:rPr>
              <a:t>in the academic profession and workplaces</a:t>
            </a:r>
            <a:r>
              <a:rPr lang="en-US" dirty="0">
                <a:solidFill>
                  <a:srgbClr val="030609"/>
                </a:solidFill>
              </a:rPr>
              <a:t>. </a:t>
            </a:r>
            <a:r>
              <a:rPr lang="en-US" b="1" dirty="0">
                <a:solidFill>
                  <a:srgbClr val="030609"/>
                </a:solidFill>
              </a:rPr>
              <a:t>Systemic (or organizational) inequities may exist in areas such as policy and practice </a:t>
            </a:r>
            <a:r>
              <a:rPr lang="en-US" dirty="0">
                <a:solidFill>
                  <a:srgbClr val="030609"/>
                </a:solidFill>
              </a:rPr>
              <a:t>as well as in </a:t>
            </a:r>
            <a:r>
              <a:rPr lang="en-US" b="1" dirty="0">
                <a:solidFill>
                  <a:srgbClr val="030609"/>
                </a:solidFill>
              </a:rPr>
              <a:t>organizational culture and climate</a:t>
            </a:r>
            <a:r>
              <a:rPr lang="en-US" dirty="0">
                <a:solidFill>
                  <a:srgbClr val="030609"/>
                </a:solidFill>
              </a:rPr>
              <a:t>. For example, </a:t>
            </a:r>
            <a:r>
              <a:rPr lang="en-US" u="sng" dirty="0">
                <a:solidFill>
                  <a:srgbClr val="030609"/>
                </a:solidFill>
              </a:rPr>
              <a:t>practices in academic departments that result in the inequitable allocation of service or teaching assignments may impede research productivity, delay advancement, and create a culture of differential treatment and rewards. Similarly, policies and procedures that do not mitigate implicit bias in hiring, tenure, and promotion decisions could lead to women and racial and ethnic minorities being evaluated less favorably, perpetuating historical under-participation in STEM academic careers and contributing to an academic climate that is not inclusive.</a:t>
            </a:r>
          </a:p>
          <a:p>
            <a:pPr marL="0" indent="0">
              <a:buNone/>
            </a:pPr>
            <a:endParaRPr lang="en-US" dirty="0">
              <a:solidFill>
                <a:srgbClr val="030609"/>
              </a:solidFill>
            </a:endParaRPr>
          </a:p>
          <a:p>
            <a:pPr marL="0" indent="0">
              <a:buNone/>
            </a:pPr>
            <a:r>
              <a:rPr lang="en-US" dirty="0">
                <a:solidFill>
                  <a:srgbClr val="030609"/>
                </a:solidFill>
              </a:rPr>
              <a:t>All NSF ADVANCE proposals are expected to use </a:t>
            </a:r>
            <a:r>
              <a:rPr lang="en-US" b="1" dirty="0">
                <a:solidFill>
                  <a:srgbClr val="030609"/>
                </a:solidFill>
              </a:rPr>
              <a:t>intersectional approaches </a:t>
            </a:r>
            <a:r>
              <a:rPr lang="en-US" dirty="0">
                <a:solidFill>
                  <a:srgbClr val="030609"/>
                </a:solidFill>
              </a:rPr>
              <a:t>in the design of systemic change strategies in recognition that gender, race and ethnicity do not exist in isolation from each other and from other categories of social identity. </a:t>
            </a:r>
          </a:p>
          <a:p>
            <a:pPr marL="0" indent="0">
              <a:buNone/>
            </a:pPr>
            <a:r>
              <a:rPr lang="en-US" sz="2000" dirty="0">
                <a:solidFill>
                  <a:prstClr val="black"/>
                </a:solidFill>
              </a:rPr>
              <a:t>	</a:t>
            </a:r>
          </a:p>
          <a:p>
            <a:pPr marL="0" indent="0">
              <a:buNone/>
            </a:pPr>
            <a:endParaRPr lang="en-US" sz="2000" dirty="0">
              <a:solidFill>
                <a:prstClr val="black"/>
              </a:solidFill>
            </a:endParaRPr>
          </a:p>
          <a:p>
            <a:pPr marL="803275"/>
            <a:endParaRPr lang="en-US" sz="2000" i="1" dirty="0">
              <a:solidFill>
                <a:prstClr val="black"/>
              </a:solidFill>
            </a:endParaRPr>
          </a:p>
        </p:txBody>
      </p:sp>
      <p:sp>
        <p:nvSpPr>
          <p:cNvPr id="10" name="TextBox 9"/>
          <p:cNvSpPr txBox="1"/>
          <p:nvPr/>
        </p:nvSpPr>
        <p:spPr>
          <a:xfrm>
            <a:off x="7210889" y="424730"/>
            <a:ext cx="3982369" cy="1200329"/>
          </a:xfrm>
          <a:prstGeom prst="rect">
            <a:avLst/>
          </a:prstGeom>
          <a:noFill/>
          <a:ln>
            <a:solidFill>
              <a:srgbClr val="030609"/>
            </a:solidFill>
          </a:ln>
        </p:spPr>
        <p:txBody>
          <a:bodyPr wrap="square" rtlCol="0">
            <a:spAutoFit/>
          </a:bodyPr>
          <a:lstStyle/>
          <a:p>
            <a:pPr algn="ctr"/>
            <a:r>
              <a:rPr lang="en-US" b="1" dirty="0">
                <a:solidFill>
                  <a:srgbClr val="C00000"/>
                </a:solidFill>
              </a:rPr>
              <a:t>CLIMATE, INDIVIDUAL AND INSTITUIONAL, TREATMENT, TARGETING BEHAVIOR, POWER DISTRIBUTION </a:t>
            </a:r>
          </a:p>
        </p:txBody>
      </p:sp>
      <p:sp>
        <p:nvSpPr>
          <p:cNvPr id="11" name="TextBox 10"/>
          <p:cNvSpPr txBox="1"/>
          <p:nvPr/>
        </p:nvSpPr>
        <p:spPr>
          <a:xfrm>
            <a:off x="7539594" y="407201"/>
            <a:ext cx="3982369" cy="923330"/>
          </a:xfrm>
          <a:prstGeom prst="rect">
            <a:avLst/>
          </a:prstGeom>
          <a:noFill/>
          <a:ln>
            <a:solidFill>
              <a:srgbClr val="030609"/>
            </a:solidFill>
          </a:ln>
        </p:spPr>
        <p:txBody>
          <a:bodyPr wrap="square" rtlCol="0">
            <a:spAutoFit/>
          </a:bodyPr>
          <a:lstStyle/>
          <a:p>
            <a:pPr algn="ctr"/>
            <a:r>
              <a:rPr lang="en-US" b="1" dirty="0">
                <a:solidFill>
                  <a:srgbClr val="C00000"/>
                </a:solidFill>
              </a:rPr>
              <a:t>WHAT GROUPS FACE INEQUITIES BASED ON LOCAL INSTITUTIONAL DATA?</a:t>
            </a:r>
          </a:p>
        </p:txBody>
      </p:sp>
      <p:sp>
        <p:nvSpPr>
          <p:cNvPr id="12" name="TextBox 11"/>
          <p:cNvSpPr txBox="1"/>
          <p:nvPr/>
        </p:nvSpPr>
        <p:spPr>
          <a:xfrm>
            <a:off x="6824057" y="432922"/>
            <a:ext cx="5248694" cy="1477328"/>
          </a:xfrm>
          <a:prstGeom prst="rect">
            <a:avLst/>
          </a:prstGeom>
          <a:noFill/>
          <a:ln>
            <a:solidFill>
              <a:srgbClr val="030609"/>
            </a:solidFill>
          </a:ln>
        </p:spPr>
        <p:txBody>
          <a:bodyPr wrap="square" rtlCol="0">
            <a:spAutoFit/>
          </a:bodyPr>
          <a:lstStyle/>
          <a:p>
            <a:r>
              <a:rPr lang="en-US" b="1" dirty="0">
                <a:solidFill>
                  <a:srgbClr val="C00000"/>
                </a:solidFill>
              </a:rPr>
              <a:t>Intersectionality</a:t>
            </a:r>
            <a:r>
              <a:rPr lang="en-US" dirty="0">
                <a:solidFill>
                  <a:srgbClr val="C00000"/>
                </a:solidFill>
              </a:rPr>
              <a:t> is a theoretical framework for understanding how aspects of one's social and political </a:t>
            </a:r>
            <a:r>
              <a:rPr lang="en-US" b="1" dirty="0">
                <a:solidFill>
                  <a:srgbClr val="C00000"/>
                </a:solidFill>
              </a:rPr>
              <a:t>identities</a:t>
            </a:r>
            <a:r>
              <a:rPr lang="en-US" dirty="0">
                <a:solidFill>
                  <a:srgbClr val="C00000"/>
                </a:solidFill>
              </a:rPr>
              <a:t> (gender, race, class, sexuality, ability, etc.) might combine to create unique modes of discrimination.</a:t>
            </a:r>
            <a:endParaRPr lang="en-US" sz="1200" dirty="0">
              <a:solidFill>
                <a:srgbClr val="C00000"/>
              </a:solidFill>
            </a:endParaRPr>
          </a:p>
        </p:txBody>
      </p:sp>
      <p:cxnSp>
        <p:nvCxnSpPr>
          <p:cNvPr id="7" name="Straight Arrow Connector 6"/>
          <p:cNvCxnSpPr/>
          <p:nvPr/>
        </p:nvCxnSpPr>
        <p:spPr>
          <a:xfrm flipH="1">
            <a:off x="1129553" y="1024895"/>
            <a:ext cx="6081336" cy="2578917"/>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p:cNvCxnSpPr/>
          <p:nvPr/>
        </p:nvCxnSpPr>
        <p:spPr>
          <a:xfrm>
            <a:off x="9584567" y="1348765"/>
            <a:ext cx="169033" cy="1579706"/>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p:cNvCxnSpPr>
            <a:stCxn id="12" idx="2"/>
          </p:cNvCxnSpPr>
          <p:nvPr/>
        </p:nvCxnSpPr>
        <p:spPr>
          <a:xfrm flipH="1">
            <a:off x="7793319" y="1910250"/>
            <a:ext cx="1655085" cy="3594079"/>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2108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2"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1" animBg="1"/>
      <p:bldP spid="12" grpId="2"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866588"/>
            <a:ext cx="11379200" cy="5797178"/>
          </a:xfrm>
        </p:spPr>
        <p:txBody>
          <a:bodyPr>
            <a:normAutofit/>
          </a:bodyPr>
          <a:lstStyle/>
          <a:p>
            <a:r>
              <a:rPr lang="en-US" sz="2000" dirty="0">
                <a:solidFill>
                  <a:prstClr val="black"/>
                </a:solidFill>
                <a:latin typeface="+mj-lt"/>
              </a:rPr>
              <a:t>Mississippi leads the 50 states in the percentage of residents who are African Americans: 38%. (Louisiana is second at 32%). </a:t>
            </a:r>
            <a:r>
              <a:rPr lang="en-US" sz="2000" dirty="0">
                <a:ln w="12700">
                  <a:solidFill>
                    <a:srgbClr val="242852"/>
                  </a:solidFill>
                  <a:prstDash val="solid"/>
                </a:ln>
                <a:solidFill>
                  <a:srgbClr val="0000FF"/>
                </a:solidFill>
                <a:effectLst>
                  <a:outerShdw blurRad="41275" dist="20320" dir="1800000" algn="tl" rotWithShape="0">
                    <a:srgbClr val="000000">
                      <a:alpha val="40000"/>
                    </a:srgbClr>
                  </a:outerShdw>
                </a:effectLst>
                <a:latin typeface="+mj-lt"/>
              </a:rPr>
              <a:t>Good Context</a:t>
            </a:r>
            <a:r>
              <a:rPr lang="en-US" sz="2000" dirty="0">
                <a:solidFill>
                  <a:prstClr val="black"/>
                </a:solidFill>
                <a:latin typeface="+mj-lt"/>
              </a:rPr>
              <a:t>.</a:t>
            </a:r>
          </a:p>
          <a:p>
            <a:r>
              <a:rPr lang="en-US" sz="2000" dirty="0">
                <a:solidFill>
                  <a:prstClr val="black"/>
                </a:solidFill>
                <a:latin typeface="+mj-lt"/>
              </a:rPr>
              <a:t>At the University of Mississippi, over 10 years (2002-2011), minority enrollment has increased by 78.9 % and African-American enrollment is up 84.0%. Last fall, 24.2% (nearly one in four) of UM students were minorities and 16.5% were African-American</a:t>
            </a:r>
            <a:r>
              <a:rPr lang="en-US" sz="2400" dirty="0">
                <a:solidFill>
                  <a:prstClr val="black"/>
                </a:solidFill>
                <a:latin typeface="+mj-lt"/>
              </a:rPr>
              <a:t>. </a:t>
            </a:r>
            <a:r>
              <a:rPr lang="en-US" sz="2000" dirty="0">
                <a:ln w="12700">
                  <a:solidFill>
                    <a:srgbClr val="242852"/>
                  </a:solidFill>
                  <a:prstDash val="solid"/>
                </a:ln>
                <a:solidFill>
                  <a:srgbClr val="0000FF"/>
                </a:solidFill>
                <a:effectLst>
                  <a:outerShdw blurRad="41275" dist="20320" dir="1800000" algn="tl" rotWithShape="0">
                    <a:srgbClr val="000000">
                      <a:alpha val="40000"/>
                    </a:srgbClr>
                  </a:outerShdw>
                </a:effectLst>
                <a:latin typeface="+mj-lt"/>
              </a:rPr>
              <a:t>Good Context</a:t>
            </a:r>
            <a:r>
              <a:rPr lang="en-US" sz="2000" dirty="0">
                <a:solidFill>
                  <a:prstClr val="black"/>
                </a:solidFill>
                <a:latin typeface="+mj-lt"/>
              </a:rPr>
              <a:t>.</a:t>
            </a:r>
          </a:p>
          <a:p>
            <a:r>
              <a:rPr lang="en-US" sz="2000" dirty="0">
                <a:solidFill>
                  <a:prstClr val="black"/>
                </a:solidFill>
                <a:latin typeface="+mj-lt"/>
              </a:rPr>
              <a:t>We will develop a K-12 outreach program of science demonstrations at the North Panola high school, North Panola Junior high school and Green Hill elementary schools. 97% of the students at these schools are African American and 87% qualify for free lunch programs. Through this outreach program, we will try to recruit these students into our high school, undergraduate and graduate programs. </a:t>
            </a:r>
            <a:r>
              <a:rPr lang="en-US" sz="2000" dirty="0">
                <a:ln w="12700">
                  <a:solidFill>
                    <a:srgbClr val="242852"/>
                  </a:solidFill>
                  <a:prstDash val="solid"/>
                </a:ln>
                <a:solidFill>
                  <a:srgbClr val="0000FF"/>
                </a:solidFill>
                <a:effectLst>
                  <a:outerShdw blurRad="41275" dist="20320" dir="1800000" algn="tl" rotWithShape="0">
                    <a:srgbClr val="000000">
                      <a:alpha val="40000"/>
                    </a:srgbClr>
                  </a:outerShdw>
                </a:effectLst>
                <a:latin typeface="+mj-lt"/>
              </a:rPr>
              <a:t>Good Context</a:t>
            </a:r>
            <a:r>
              <a:rPr lang="en-US" sz="2000" dirty="0">
                <a:solidFill>
                  <a:prstClr val="black"/>
                </a:solidFill>
                <a:latin typeface="+mj-lt"/>
              </a:rPr>
              <a:t>.</a:t>
            </a:r>
          </a:p>
          <a:p>
            <a:r>
              <a:rPr lang="en-US" sz="2000" b="1" dirty="0">
                <a:solidFill>
                  <a:srgbClr val="C00000"/>
                </a:solidFill>
                <a:latin typeface="+mj-lt"/>
              </a:rPr>
              <a:t>NSF Advance Context Example</a:t>
            </a:r>
          </a:p>
          <a:p>
            <a:pPr marL="0" lvl="1" indent="0">
              <a:buNone/>
            </a:pPr>
            <a:endParaRPr lang="en-US" sz="1600" dirty="0">
              <a:solidFill>
                <a:prstClr val="black"/>
              </a:solidFill>
              <a:latin typeface="Calibri"/>
            </a:endParaRPr>
          </a:p>
          <a:p>
            <a:pPr lvl="1"/>
            <a:endParaRPr lang="en-US" sz="1600" dirty="0">
              <a:solidFill>
                <a:prstClr val="black"/>
              </a:solidFill>
              <a:latin typeface="Calibri"/>
            </a:endParaRPr>
          </a:p>
        </p:txBody>
      </p:sp>
      <p:sp>
        <p:nvSpPr>
          <p:cNvPr id="3" name="Text Placeholder 2"/>
          <p:cNvSpPr>
            <a:spLocks noGrp="1"/>
          </p:cNvSpPr>
          <p:nvPr>
            <p:ph type="body" sz="quarter" idx="10"/>
          </p:nvPr>
        </p:nvSpPr>
        <p:spPr>
          <a:xfrm>
            <a:off x="402336" y="120903"/>
            <a:ext cx="11379031" cy="903992"/>
          </a:xfrm>
        </p:spPr>
        <p:txBody>
          <a:bodyPr>
            <a:normAutofit/>
          </a:bodyPr>
          <a:lstStyle/>
          <a:p>
            <a:pPr algn="l"/>
            <a:r>
              <a:rPr lang="en-US" sz="2800" dirty="0">
                <a:solidFill>
                  <a:srgbClr val="030609"/>
                </a:solidFill>
                <a:latin typeface="Georgia" panose="02040502050405020303" pitchFamily="18" charset="0"/>
              </a:rPr>
              <a:t>Understanding the Context (local, regional, national)</a:t>
            </a:r>
            <a:endParaRPr lang="en-US" sz="2800" dirty="0"/>
          </a:p>
        </p:txBody>
      </p:sp>
    </p:spTree>
    <p:extLst>
      <p:ext uri="{BB962C8B-B14F-4D97-AF65-F5344CB8AC3E}">
        <p14:creationId xmlns:p14="http://schemas.microsoft.com/office/powerpoint/2010/main" val="3836841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203982"/>
            <a:ext cx="11379200" cy="6459784"/>
          </a:xfrm>
        </p:spPr>
        <p:txBody>
          <a:bodyPr>
            <a:normAutofit fontScale="92500" lnSpcReduction="10000"/>
          </a:bodyPr>
          <a:lstStyle/>
          <a:p>
            <a:pPr marL="0" indent="0">
              <a:buNone/>
            </a:pPr>
            <a:r>
              <a:rPr lang="en-US" sz="1400" dirty="0">
                <a:solidFill>
                  <a:prstClr val="black"/>
                </a:solidFill>
              </a:rPr>
              <a:t>How are you </a:t>
            </a:r>
            <a:r>
              <a:rPr lang="en-US" sz="1400" b="1" dirty="0">
                <a:solidFill>
                  <a:prstClr val="black"/>
                </a:solidFill>
              </a:rPr>
              <a:t>uniquely qualified </a:t>
            </a:r>
            <a:r>
              <a:rPr lang="en-US" sz="1400" dirty="0">
                <a:solidFill>
                  <a:prstClr val="black"/>
                </a:solidFill>
              </a:rPr>
              <a:t>to address this problem?</a:t>
            </a:r>
          </a:p>
          <a:p>
            <a:pPr marL="231775" indent="-231775"/>
            <a:r>
              <a:rPr lang="en-US" sz="1400" dirty="0">
                <a:solidFill>
                  <a:prstClr val="black"/>
                </a:solidFill>
              </a:rPr>
              <a:t>Be specific-What is the </a:t>
            </a:r>
            <a:r>
              <a:rPr lang="en-US" sz="1400" b="1" dirty="0">
                <a:solidFill>
                  <a:prstClr val="black"/>
                </a:solidFill>
              </a:rPr>
              <a:t>evidence</a:t>
            </a:r>
            <a:r>
              <a:rPr lang="en-US" sz="1400" dirty="0">
                <a:solidFill>
                  <a:prstClr val="black"/>
                </a:solidFill>
              </a:rPr>
              <a:t> of your past </a:t>
            </a:r>
            <a:r>
              <a:rPr lang="en-US" sz="1400" b="1" dirty="0">
                <a:solidFill>
                  <a:prstClr val="black"/>
                </a:solidFill>
              </a:rPr>
              <a:t>track record of success </a:t>
            </a:r>
            <a:r>
              <a:rPr lang="en-US" sz="1400" dirty="0">
                <a:solidFill>
                  <a:prstClr val="black"/>
                </a:solidFill>
              </a:rPr>
              <a:t>working on this problem? </a:t>
            </a:r>
          </a:p>
          <a:p>
            <a:pPr marL="231775" indent="-231775"/>
            <a:r>
              <a:rPr lang="en-US" sz="1400" dirty="0">
                <a:solidFill>
                  <a:prstClr val="black"/>
                </a:solidFill>
              </a:rPr>
              <a:t>How have you engaged these groups in the past?  What did you learn from that experience? </a:t>
            </a:r>
          </a:p>
          <a:p>
            <a:pPr marL="0" indent="0">
              <a:buNone/>
            </a:pPr>
            <a:endParaRPr lang="en-US" sz="2400" dirty="0">
              <a:solidFill>
                <a:srgbClr val="FF0000"/>
              </a:solidFill>
            </a:endParaRPr>
          </a:p>
          <a:p>
            <a:pPr marL="0" indent="0">
              <a:buNone/>
            </a:pPr>
            <a:r>
              <a:rPr lang="en-US" sz="2400" b="1" dirty="0">
                <a:solidFill>
                  <a:srgbClr val="030609"/>
                </a:solidFill>
              </a:rPr>
              <a:t>Establish a Track Record (Be Specific –Evidence Based) </a:t>
            </a:r>
          </a:p>
          <a:p>
            <a:pPr marL="0" indent="0">
              <a:buNone/>
            </a:pPr>
            <a:r>
              <a:rPr lang="en-US" sz="2400" dirty="0">
                <a:solidFill>
                  <a:srgbClr val="030609"/>
                </a:solidFill>
              </a:rPr>
              <a:t>Too Broad:  </a:t>
            </a:r>
            <a:r>
              <a:rPr lang="en-US" sz="2400" dirty="0">
                <a:solidFill>
                  <a:srgbClr val="FF0000"/>
                </a:solidFill>
              </a:rPr>
              <a:t>A group </a:t>
            </a:r>
            <a:r>
              <a:rPr lang="en-US" sz="2400" dirty="0">
                <a:solidFill>
                  <a:prstClr val="black"/>
                </a:solidFill>
              </a:rPr>
              <a:t>of tick researchers at UM’s has offered an </a:t>
            </a:r>
            <a:r>
              <a:rPr lang="en-US" sz="2400" dirty="0">
                <a:solidFill>
                  <a:srgbClr val="FF0000"/>
                </a:solidFill>
              </a:rPr>
              <a:t>exciting</a:t>
            </a:r>
            <a:r>
              <a:rPr lang="en-US" sz="2400" dirty="0">
                <a:solidFill>
                  <a:prstClr val="black"/>
                </a:solidFill>
              </a:rPr>
              <a:t> course on ticks, edited a </a:t>
            </a:r>
            <a:r>
              <a:rPr lang="en-US" sz="2400" dirty="0">
                <a:solidFill>
                  <a:srgbClr val="FF0000"/>
                </a:solidFill>
              </a:rPr>
              <a:t>useful</a:t>
            </a:r>
            <a:r>
              <a:rPr lang="en-US" sz="2400" dirty="0">
                <a:solidFill>
                  <a:prstClr val="black"/>
                </a:solidFill>
              </a:rPr>
              <a:t> handbook on ticks, developed </a:t>
            </a:r>
            <a:r>
              <a:rPr lang="en-US" sz="2400" dirty="0">
                <a:solidFill>
                  <a:srgbClr val="FF0000"/>
                </a:solidFill>
              </a:rPr>
              <a:t>several</a:t>
            </a:r>
            <a:r>
              <a:rPr lang="en-US" sz="2400" dirty="0">
                <a:solidFill>
                  <a:prstClr val="black"/>
                </a:solidFill>
              </a:rPr>
              <a:t> outreach programs, and collaborated on </a:t>
            </a:r>
            <a:r>
              <a:rPr lang="en-US" sz="2400" dirty="0">
                <a:solidFill>
                  <a:srgbClr val="FF0000"/>
                </a:solidFill>
              </a:rPr>
              <a:t>lots of </a:t>
            </a:r>
            <a:r>
              <a:rPr lang="en-US" sz="2400" dirty="0">
                <a:solidFill>
                  <a:prstClr val="black"/>
                </a:solidFill>
              </a:rPr>
              <a:t>research—all involving members of </a:t>
            </a:r>
            <a:r>
              <a:rPr lang="en-US" sz="2400" dirty="0">
                <a:solidFill>
                  <a:srgbClr val="FF0000"/>
                </a:solidFill>
              </a:rPr>
              <a:t>underrepresented groups</a:t>
            </a:r>
            <a:r>
              <a:rPr lang="en-US" sz="2400" dirty="0">
                <a:solidFill>
                  <a:prstClr val="black"/>
                </a:solidFill>
              </a:rPr>
              <a:t>.  </a:t>
            </a:r>
          </a:p>
          <a:p>
            <a:pPr marL="0" indent="0">
              <a:buNone/>
            </a:pPr>
            <a:endParaRPr lang="en-US" sz="1200" dirty="0">
              <a:solidFill>
                <a:prstClr val="black"/>
              </a:solidFill>
            </a:endParaRPr>
          </a:p>
          <a:p>
            <a:pPr marL="0" indent="0">
              <a:buNone/>
            </a:pPr>
            <a:r>
              <a:rPr lang="en-US" sz="2400" dirty="0">
                <a:solidFill>
                  <a:prstClr val="black"/>
                </a:solidFill>
              </a:rPr>
              <a:t>Specific: </a:t>
            </a:r>
          </a:p>
          <a:p>
            <a:r>
              <a:rPr lang="en-US" sz="2400" dirty="0">
                <a:solidFill>
                  <a:prstClr val="black"/>
                </a:solidFill>
              </a:rPr>
              <a:t>The PI and </a:t>
            </a:r>
            <a:r>
              <a:rPr lang="en-US" sz="2400" b="1" dirty="0">
                <a:solidFill>
                  <a:prstClr val="black"/>
                </a:solidFill>
              </a:rPr>
              <a:t>5 senior Native American women students </a:t>
            </a:r>
            <a:r>
              <a:rPr lang="en-US" sz="2400" dirty="0">
                <a:solidFill>
                  <a:prstClr val="black"/>
                </a:solidFill>
              </a:rPr>
              <a:t>built a traveling </a:t>
            </a:r>
            <a:r>
              <a:rPr lang="en-US" sz="2400" b="1" dirty="0">
                <a:solidFill>
                  <a:prstClr val="black"/>
                </a:solidFill>
              </a:rPr>
              <a:t>“</a:t>
            </a:r>
            <a:r>
              <a:rPr lang="en-US" sz="2400" b="1" dirty="0" err="1">
                <a:solidFill>
                  <a:prstClr val="black"/>
                </a:solidFill>
              </a:rPr>
              <a:t>TickMobile</a:t>
            </a:r>
            <a:r>
              <a:rPr lang="en-US" sz="2400" b="1" dirty="0">
                <a:solidFill>
                  <a:prstClr val="black"/>
                </a:solidFill>
              </a:rPr>
              <a:t>” </a:t>
            </a:r>
            <a:r>
              <a:rPr lang="en-US" sz="2400" dirty="0">
                <a:solidFill>
                  <a:prstClr val="black"/>
                </a:solidFill>
              </a:rPr>
              <a:t>that has so far shown </a:t>
            </a:r>
            <a:r>
              <a:rPr lang="en-US" sz="2400" b="1" dirty="0">
                <a:solidFill>
                  <a:prstClr val="black"/>
                </a:solidFill>
              </a:rPr>
              <a:t>1,000 kindergartners </a:t>
            </a:r>
            <a:r>
              <a:rPr lang="en-US" sz="2400" dirty="0">
                <a:solidFill>
                  <a:prstClr val="black"/>
                </a:solidFill>
              </a:rPr>
              <a:t>attending </a:t>
            </a:r>
            <a:r>
              <a:rPr lang="en-US" sz="2400" b="1" dirty="0">
                <a:solidFill>
                  <a:prstClr val="black"/>
                </a:solidFill>
              </a:rPr>
              <a:t>public schools in the Mississippi Delta</a:t>
            </a:r>
            <a:r>
              <a:rPr lang="en-US" sz="2400" dirty="0">
                <a:ln w="12700">
                  <a:solidFill>
                    <a:srgbClr val="242852"/>
                  </a:solidFill>
                  <a:prstDash val="solid"/>
                </a:ln>
                <a:solidFill>
                  <a:srgbClr val="0000FF"/>
                </a:solidFill>
                <a:effectLst>
                  <a:outerShdw blurRad="41275" dist="20320" dir="1800000" algn="tl" rotWithShape="0">
                    <a:srgbClr val="000000">
                      <a:alpha val="40000"/>
                    </a:srgbClr>
                  </a:outerShdw>
                </a:effectLst>
              </a:rPr>
              <a:t> </a:t>
            </a:r>
            <a:r>
              <a:rPr lang="en-US" sz="2400" dirty="0">
                <a:solidFill>
                  <a:prstClr val="black"/>
                </a:solidFill>
              </a:rPr>
              <a:t>how to safely extract ticks from other children on the playground.</a:t>
            </a:r>
          </a:p>
          <a:p>
            <a:r>
              <a:rPr lang="en-US" sz="2400" dirty="0">
                <a:solidFill>
                  <a:prstClr val="black"/>
                </a:solidFill>
              </a:rPr>
              <a:t>The PI developed the </a:t>
            </a:r>
            <a:r>
              <a:rPr lang="en-US" sz="2400" b="1" dirty="0">
                <a:solidFill>
                  <a:prstClr val="black"/>
                </a:solidFill>
              </a:rPr>
              <a:t>“Tick Engineering Camp”</a:t>
            </a:r>
            <a:r>
              <a:rPr lang="en-US" sz="2400" b="1" dirty="0">
                <a:ln w="12700">
                  <a:solidFill>
                    <a:srgbClr val="242852"/>
                  </a:solidFill>
                  <a:prstDash val="solid"/>
                </a:ln>
                <a:solidFill>
                  <a:srgbClr val="0000FF"/>
                </a:solidFill>
                <a:effectLst>
                  <a:outerShdw blurRad="41275" dist="20320" dir="1800000" algn="tl" rotWithShape="0">
                    <a:srgbClr val="000000">
                      <a:alpha val="40000"/>
                    </a:srgbClr>
                  </a:outerShdw>
                </a:effectLst>
              </a:rPr>
              <a:t> </a:t>
            </a:r>
            <a:r>
              <a:rPr lang="en-US" sz="2400" dirty="0">
                <a:solidFill>
                  <a:prstClr val="black"/>
                </a:solidFill>
              </a:rPr>
              <a:t>through which she has recruited 10 students (including </a:t>
            </a:r>
            <a:r>
              <a:rPr lang="en-US" sz="2400" b="1" dirty="0">
                <a:solidFill>
                  <a:prstClr val="black"/>
                </a:solidFill>
              </a:rPr>
              <a:t>seven women and one African American student</a:t>
            </a:r>
            <a:r>
              <a:rPr lang="en-US" sz="2400" dirty="0">
                <a:solidFill>
                  <a:prstClr val="black"/>
                </a:solidFill>
              </a:rPr>
              <a:t>) into the </a:t>
            </a:r>
            <a:r>
              <a:rPr lang="en-US" sz="2400" b="1" dirty="0">
                <a:solidFill>
                  <a:prstClr val="black"/>
                </a:solidFill>
              </a:rPr>
              <a:t>Center for Manufacturing Engineering</a:t>
            </a:r>
            <a:r>
              <a:rPr lang="en-US" sz="2400" dirty="0">
                <a:solidFill>
                  <a:prstClr val="black"/>
                </a:solidFill>
              </a:rPr>
              <a:t>.</a:t>
            </a:r>
          </a:p>
          <a:p>
            <a:r>
              <a:rPr lang="en-US" sz="2400" dirty="0">
                <a:solidFill>
                  <a:prstClr val="black"/>
                </a:solidFill>
              </a:rPr>
              <a:t>The PI sponsored Brad Paisley to the Oxford Science Café in 2012, where he performed his song “I’d Like to Check You for Ticks” </a:t>
            </a:r>
            <a:r>
              <a:rPr lang="en-US" sz="2400" b="1" dirty="0">
                <a:solidFill>
                  <a:prstClr val="black"/>
                </a:solidFill>
              </a:rPr>
              <a:t>for over 100 community members, at least 50 of whom were older adults</a:t>
            </a:r>
            <a:r>
              <a:rPr lang="en-US" sz="2400" dirty="0">
                <a:solidFill>
                  <a:prstClr val="black"/>
                </a:solidFill>
              </a:rPr>
              <a:t>. </a:t>
            </a:r>
          </a:p>
          <a:p>
            <a:pPr lvl="1"/>
            <a:endParaRPr lang="en-US" sz="1600" dirty="0">
              <a:solidFill>
                <a:prstClr val="black"/>
              </a:solidFill>
              <a:latin typeface="Calibri"/>
            </a:endParaRPr>
          </a:p>
          <a:p>
            <a:pPr lvl="1"/>
            <a:endParaRPr lang="en-US" sz="1600" dirty="0">
              <a:solidFill>
                <a:prstClr val="black"/>
              </a:solidFill>
              <a:latin typeface="Calibri"/>
            </a:endParaRPr>
          </a:p>
        </p:txBody>
      </p:sp>
    </p:spTree>
    <p:extLst>
      <p:ext uri="{BB962C8B-B14F-4D97-AF65-F5344CB8AC3E}">
        <p14:creationId xmlns:p14="http://schemas.microsoft.com/office/powerpoint/2010/main" val="973680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175846"/>
            <a:ext cx="11379200" cy="6487920"/>
          </a:xfrm>
        </p:spPr>
        <p:txBody>
          <a:bodyPr>
            <a:normAutofit/>
          </a:bodyPr>
          <a:lstStyle/>
          <a:p>
            <a:pPr marL="0" lvl="0" indent="0">
              <a:buNone/>
            </a:pPr>
            <a:r>
              <a:rPr lang="en-US" sz="1300" dirty="0">
                <a:solidFill>
                  <a:prstClr val="black"/>
                </a:solidFill>
              </a:rPr>
              <a:t>How are you </a:t>
            </a:r>
            <a:r>
              <a:rPr lang="en-US" sz="1300" b="1" dirty="0">
                <a:solidFill>
                  <a:prstClr val="black"/>
                </a:solidFill>
              </a:rPr>
              <a:t>uniquely qualified </a:t>
            </a:r>
            <a:r>
              <a:rPr lang="en-US" sz="1300" dirty="0">
                <a:solidFill>
                  <a:prstClr val="black"/>
                </a:solidFill>
              </a:rPr>
              <a:t>to address this problem?</a:t>
            </a:r>
          </a:p>
          <a:p>
            <a:pPr marL="231775" lvl="0" indent="-231775"/>
            <a:r>
              <a:rPr lang="en-US" sz="1300" dirty="0">
                <a:solidFill>
                  <a:prstClr val="black"/>
                </a:solidFill>
              </a:rPr>
              <a:t>Be specific-What is the </a:t>
            </a:r>
            <a:r>
              <a:rPr lang="en-US" sz="1300" b="1" dirty="0">
                <a:solidFill>
                  <a:prstClr val="black"/>
                </a:solidFill>
              </a:rPr>
              <a:t>evidence</a:t>
            </a:r>
            <a:r>
              <a:rPr lang="en-US" sz="1300" dirty="0">
                <a:solidFill>
                  <a:prstClr val="black"/>
                </a:solidFill>
              </a:rPr>
              <a:t> of your past </a:t>
            </a:r>
            <a:r>
              <a:rPr lang="en-US" sz="1300" b="1" dirty="0">
                <a:solidFill>
                  <a:prstClr val="black"/>
                </a:solidFill>
              </a:rPr>
              <a:t>track record of success </a:t>
            </a:r>
            <a:r>
              <a:rPr lang="en-US" sz="1300" dirty="0">
                <a:solidFill>
                  <a:prstClr val="black"/>
                </a:solidFill>
              </a:rPr>
              <a:t>working on this problem? </a:t>
            </a:r>
          </a:p>
          <a:p>
            <a:pPr marL="231775" lvl="0" indent="-231775"/>
            <a:r>
              <a:rPr lang="en-US" sz="1300" dirty="0">
                <a:solidFill>
                  <a:prstClr val="black"/>
                </a:solidFill>
              </a:rPr>
              <a:t>How have you engaged these groups in the past?  What did you learn from that experience? </a:t>
            </a:r>
          </a:p>
          <a:p>
            <a:pPr marL="0" lvl="0" indent="0">
              <a:buNone/>
            </a:pPr>
            <a:endParaRPr lang="en-US" sz="2200" dirty="0">
              <a:solidFill>
                <a:srgbClr val="FF0000"/>
              </a:solidFill>
            </a:endParaRPr>
          </a:p>
          <a:p>
            <a:pPr marL="0" lvl="0" indent="0">
              <a:buNone/>
            </a:pPr>
            <a:r>
              <a:rPr lang="en-US" sz="2200" b="1" dirty="0">
                <a:solidFill>
                  <a:srgbClr val="030609"/>
                </a:solidFill>
              </a:rPr>
              <a:t>Establish a Track Record (Be Specific –Evidence Based) </a:t>
            </a:r>
          </a:p>
          <a:p>
            <a:r>
              <a:rPr lang="en-US" sz="2200" dirty="0">
                <a:solidFill>
                  <a:prstClr val="black"/>
                </a:solidFill>
              </a:rPr>
              <a:t>The PI has mentored four high school, nine undergraduate, and four graduate students to date, </a:t>
            </a:r>
            <a:r>
              <a:rPr lang="en-US" sz="2200" b="1" dirty="0">
                <a:solidFill>
                  <a:prstClr val="black"/>
                </a:solidFill>
              </a:rPr>
              <a:t>over 50% of whom are from underrepresented groups (mostly Latino/a and Women)</a:t>
            </a:r>
            <a:r>
              <a:rPr lang="en-US" sz="2200" dirty="0">
                <a:solidFill>
                  <a:prstClr val="black"/>
                </a:solidFill>
              </a:rPr>
              <a:t> and this commitment will continue during this project period.  </a:t>
            </a:r>
          </a:p>
          <a:p>
            <a:r>
              <a:rPr lang="en-US" sz="2200" dirty="0">
                <a:solidFill>
                  <a:prstClr val="black"/>
                </a:solidFill>
              </a:rPr>
              <a:t>The PI’s research group has published </a:t>
            </a:r>
            <a:r>
              <a:rPr lang="en-US" sz="2200" b="1" dirty="0">
                <a:solidFill>
                  <a:prstClr val="black"/>
                </a:solidFill>
              </a:rPr>
              <a:t>15 tick-related articles </a:t>
            </a:r>
            <a:r>
              <a:rPr lang="en-US" sz="2200" dirty="0">
                <a:solidFill>
                  <a:prstClr val="black"/>
                </a:solidFill>
              </a:rPr>
              <a:t>in peer-reviewed journals, including </a:t>
            </a:r>
            <a:r>
              <a:rPr lang="en-US" sz="2200" b="1" dirty="0">
                <a:solidFill>
                  <a:prstClr val="black"/>
                </a:solidFill>
              </a:rPr>
              <a:t>5 articles with undergraduate co-authors, and two with an undergraduate, Latino/a student as the lead author </a:t>
            </a:r>
            <a:r>
              <a:rPr lang="en-US" sz="2200" dirty="0">
                <a:solidFill>
                  <a:prstClr val="black"/>
                </a:solidFill>
              </a:rPr>
              <a:t>[Give References]. This project should result in between 2 and 4 additional student co-authored journal publications. </a:t>
            </a:r>
          </a:p>
          <a:p>
            <a:pPr marL="0" indent="0">
              <a:buNone/>
            </a:pPr>
            <a:endParaRPr lang="en-US" sz="2400" dirty="0">
              <a:solidFill>
                <a:prstClr val="black"/>
              </a:solidFill>
              <a:latin typeface="Calibri"/>
            </a:endParaRPr>
          </a:p>
          <a:p>
            <a:pPr lvl="1"/>
            <a:endParaRPr lang="en-US" sz="1600" dirty="0">
              <a:solidFill>
                <a:prstClr val="black"/>
              </a:solidFill>
              <a:latin typeface="Calibri"/>
            </a:endParaRPr>
          </a:p>
          <a:p>
            <a:pPr lvl="1"/>
            <a:endParaRPr lang="en-US" sz="1600" dirty="0">
              <a:solidFill>
                <a:prstClr val="black"/>
              </a:solidFill>
              <a:latin typeface="Calibri"/>
            </a:endParaRPr>
          </a:p>
        </p:txBody>
      </p:sp>
    </p:spTree>
    <p:extLst>
      <p:ext uri="{BB962C8B-B14F-4D97-AF65-F5344CB8AC3E}">
        <p14:creationId xmlns:p14="http://schemas.microsoft.com/office/powerpoint/2010/main" val="2153471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167" y="1225176"/>
            <a:ext cx="11379200" cy="5295154"/>
          </a:xfrm>
        </p:spPr>
        <p:txBody>
          <a:bodyPr>
            <a:normAutofit/>
          </a:bodyPr>
          <a:lstStyle/>
          <a:p>
            <a:pPr marL="0" indent="0">
              <a:buNone/>
            </a:pPr>
            <a:r>
              <a:rPr lang="en-US" sz="2000" dirty="0">
                <a:solidFill>
                  <a:prstClr val="black"/>
                </a:solidFill>
              </a:rPr>
              <a:t>4.	What is your plan to address the “problem” identified?</a:t>
            </a:r>
          </a:p>
          <a:p>
            <a:pPr marL="803275"/>
            <a:r>
              <a:rPr lang="en-US" sz="2000" dirty="0">
                <a:solidFill>
                  <a:prstClr val="black"/>
                </a:solidFill>
              </a:rPr>
              <a:t>Is it a diversity, equity, and/inclusion “problem”?</a:t>
            </a:r>
          </a:p>
          <a:p>
            <a:pPr marL="803275"/>
            <a:r>
              <a:rPr lang="en-US" sz="2000" dirty="0">
                <a:solidFill>
                  <a:prstClr val="black"/>
                </a:solidFill>
              </a:rPr>
              <a:t>What will be your </a:t>
            </a:r>
            <a:r>
              <a:rPr lang="en-US" sz="2000" b="1" dirty="0">
                <a:solidFill>
                  <a:prstClr val="black"/>
                </a:solidFill>
              </a:rPr>
              <a:t>approach to reduce disparities</a:t>
            </a:r>
            <a:r>
              <a:rPr lang="en-US" sz="2000" dirty="0">
                <a:solidFill>
                  <a:prstClr val="black"/>
                </a:solidFill>
              </a:rPr>
              <a:t>, and why? </a:t>
            </a:r>
          </a:p>
          <a:p>
            <a:pPr marL="1314450" lvl="1" indent="-514350"/>
            <a:r>
              <a:rPr lang="en-US" sz="1800" i="1" dirty="0">
                <a:solidFill>
                  <a:prstClr val="black"/>
                </a:solidFill>
              </a:rPr>
              <a:t>Does it build on what has been shown to be successful? Cite.</a:t>
            </a:r>
          </a:p>
          <a:p>
            <a:pPr marL="1314450" lvl="1" indent="-514350"/>
            <a:r>
              <a:rPr lang="en-US" sz="1800" i="1" dirty="0">
                <a:solidFill>
                  <a:prstClr val="black"/>
                </a:solidFill>
              </a:rPr>
              <a:t>Is it attempting something innovative? Explain.</a:t>
            </a:r>
          </a:p>
          <a:p>
            <a:pPr marL="803275"/>
            <a:r>
              <a:rPr lang="en-US" sz="2000" dirty="0">
                <a:solidFill>
                  <a:prstClr val="black"/>
                </a:solidFill>
              </a:rPr>
              <a:t>How will you </a:t>
            </a:r>
            <a:r>
              <a:rPr lang="en-US" sz="2000" b="1" dirty="0">
                <a:solidFill>
                  <a:prstClr val="black"/>
                </a:solidFill>
              </a:rPr>
              <a:t>recruit</a:t>
            </a:r>
            <a:r>
              <a:rPr lang="en-US" sz="2000" dirty="0">
                <a:solidFill>
                  <a:prstClr val="black"/>
                </a:solidFill>
              </a:rPr>
              <a:t> and </a:t>
            </a:r>
            <a:r>
              <a:rPr lang="en-US" sz="2000" b="1" dirty="0">
                <a:solidFill>
                  <a:prstClr val="black"/>
                </a:solidFill>
              </a:rPr>
              <a:t>legally select </a:t>
            </a:r>
            <a:r>
              <a:rPr lang="en-US" sz="2000" dirty="0">
                <a:solidFill>
                  <a:prstClr val="black"/>
                </a:solidFill>
              </a:rPr>
              <a:t>participants to </a:t>
            </a:r>
            <a:r>
              <a:rPr lang="en-US" sz="2000" b="1" dirty="0">
                <a:solidFill>
                  <a:prstClr val="black"/>
                </a:solidFill>
              </a:rPr>
              <a:t>maximize diversity</a:t>
            </a:r>
            <a:r>
              <a:rPr lang="en-US" sz="2000" dirty="0">
                <a:solidFill>
                  <a:prstClr val="black"/>
                </a:solidFill>
              </a:rPr>
              <a:t>?</a:t>
            </a:r>
          </a:p>
          <a:p>
            <a:pPr marL="1314450" lvl="1" indent="-514350"/>
            <a:r>
              <a:rPr lang="en-US" sz="1800" i="1" dirty="0">
                <a:solidFill>
                  <a:prstClr val="black"/>
                </a:solidFill>
              </a:rPr>
              <a:t>From what </a:t>
            </a:r>
            <a:r>
              <a:rPr lang="en-US" sz="1800" b="1" i="1" dirty="0">
                <a:solidFill>
                  <a:prstClr val="black"/>
                </a:solidFill>
              </a:rPr>
              <a:t>communities?</a:t>
            </a:r>
            <a:r>
              <a:rPr lang="en-US" sz="1800" i="1" dirty="0">
                <a:solidFill>
                  <a:prstClr val="black"/>
                </a:solidFill>
              </a:rPr>
              <a:t> How will you reach them? Do you have committed </a:t>
            </a:r>
            <a:r>
              <a:rPr lang="en-US" sz="1800" b="1" i="1" dirty="0">
                <a:solidFill>
                  <a:prstClr val="black"/>
                </a:solidFill>
              </a:rPr>
              <a:t>partners</a:t>
            </a:r>
            <a:r>
              <a:rPr lang="en-US" sz="1800" i="1" dirty="0">
                <a:solidFill>
                  <a:prstClr val="black"/>
                </a:solidFill>
              </a:rPr>
              <a:t>? Do you have a </a:t>
            </a:r>
            <a:r>
              <a:rPr lang="en-US" sz="1800" b="1" i="1" dirty="0">
                <a:solidFill>
                  <a:prstClr val="black"/>
                </a:solidFill>
              </a:rPr>
              <a:t>track record </a:t>
            </a:r>
            <a:r>
              <a:rPr lang="en-US" sz="1800" i="1" dirty="0">
                <a:solidFill>
                  <a:prstClr val="black"/>
                </a:solidFill>
              </a:rPr>
              <a:t>yet? </a:t>
            </a:r>
          </a:p>
          <a:p>
            <a:pPr marL="803275"/>
            <a:r>
              <a:rPr lang="en-US" sz="2000" dirty="0">
                <a:solidFill>
                  <a:prstClr val="black"/>
                </a:solidFill>
              </a:rPr>
              <a:t>What </a:t>
            </a:r>
            <a:r>
              <a:rPr lang="en-US" sz="2000" b="1" dirty="0">
                <a:solidFill>
                  <a:prstClr val="black"/>
                </a:solidFill>
              </a:rPr>
              <a:t>activities</a:t>
            </a:r>
            <a:r>
              <a:rPr lang="en-US" sz="2000" dirty="0">
                <a:solidFill>
                  <a:prstClr val="black"/>
                </a:solidFill>
              </a:rPr>
              <a:t> will the participants be involved in, and </a:t>
            </a:r>
            <a:r>
              <a:rPr lang="en-US" sz="2000" b="1" dirty="0">
                <a:solidFill>
                  <a:prstClr val="black"/>
                </a:solidFill>
              </a:rPr>
              <a:t>why?</a:t>
            </a:r>
          </a:p>
          <a:p>
            <a:pPr marL="803275"/>
            <a:r>
              <a:rPr lang="en-US" sz="2000" dirty="0">
                <a:solidFill>
                  <a:prstClr val="black"/>
                </a:solidFill>
              </a:rPr>
              <a:t>How will </a:t>
            </a:r>
            <a:r>
              <a:rPr lang="en-US" sz="2000" b="1" dirty="0">
                <a:solidFill>
                  <a:prstClr val="black"/>
                </a:solidFill>
              </a:rPr>
              <a:t>participants benefit</a:t>
            </a:r>
            <a:r>
              <a:rPr lang="en-US" sz="2000" dirty="0">
                <a:solidFill>
                  <a:prstClr val="black"/>
                </a:solidFill>
              </a:rPr>
              <a:t>? </a:t>
            </a:r>
          </a:p>
          <a:p>
            <a:pPr marL="803275"/>
            <a:r>
              <a:rPr lang="en-US" sz="2000" dirty="0">
                <a:solidFill>
                  <a:prstClr val="black"/>
                </a:solidFill>
              </a:rPr>
              <a:t>How will project </a:t>
            </a:r>
            <a:r>
              <a:rPr lang="en-US" sz="2000" b="1" dirty="0">
                <a:solidFill>
                  <a:prstClr val="black"/>
                </a:solidFill>
              </a:rPr>
              <a:t>advance/disseminate knowledge </a:t>
            </a:r>
            <a:r>
              <a:rPr lang="en-US" sz="2000" dirty="0">
                <a:solidFill>
                  <a:prstClr val="black"/>
                </a:solidFill>
              </a:rPr>
              <a:t>on </a:t>
            </a:r>
            <a:r>
              <a:rPr lang="en-US" sz="2000" b="1" dirty="0">
                <a:solidFill>
                  <a:prstClr val="black"/>
                </a:solidFill>
              </a:rPr>
              <a:t>reducing disparities</a:t>
            </a:r>
            <a:r>
              <a:rPr lang="en-US" sz="2000" dirty="0">
                <a:solidFill>
                  <a:prstClr val="black"/>
                </a:solidFill>
              </a:rPr>
              <a:t>?</a:t>
            </a:r>
          </a:p>
          <a:p>
            <a:pPr marL="803275"/>
            <a:r>
              <a:rPr lang="en-US" sz="2000" dirty="0">
                <a:solidFill>
                  <a:prstClr val="black"/>
                </a:solidFill>
              </a:rPr>
              <a:t>What </a:t>
            </a:r>
            <a:r>
              <a:rPr lang="en-US" sz="2000" b="1" dirty="0">
                <a:solidFill>
                  <a:prstClr val="black"/>
                </a:solidFill>
              </a:rPr>
              <a:t>quantifiable performance metrics </a:t>
            </a:r>
            <a:r>
              <a:rPr lang="en-US" sz="2000" dirty="0">
                <a:solidFill>
                  <a:prstClr val="black"/>
                </a:solidFill>
              </a:rPr>
              <a:t>will you use?</a:t>
            </a:r>
          </a:p>
          <a:p>
            <a:pPr marL="803275"/>
            <a:r>
              <a:rPr lang="en-US" sz="2000" dirty="0">
                <a:solidFill>
                  <a:prstClr val="black"/>
                </a:solidFill>
              </a:rPr>
              <a:t>How will you </a:t>
            </a:r>
            <a:r>
              <a:rPr lang="en-US" sz="2000" b="1" dirty="0">
                <a:solidFill>
                  <a:prstClr val="black"/>
                </a:solidFill>
              </a:rPr>
              <a:t>assess success or failure</a:t>
            </a:r>
            <a:r>
              <a:rPr lang="en-US" sz="2000" dirty="0">
                <a:solidFill>
                  <a:prstClr val="black"/>
                </a:solidFill>
              </a:rPr>
              <a:t>? </a:t>
            </a:r>
          </a:p>
          <a:p>
            <a:pPr marL="0" indent="0">
              <a:buNone/>
            </a:pPr>
            <a:endParaRPr lang="en-US" sz="2000" dirty="0">
              <a:solidFill>
                <a:prstClr val="black"/>
              </a:solidFill>
            </a:endParaRPr>
          </a:p>
        </p:txBody>
      </p:sp>
      <p:sp>
        <p:nvSpPr>
          <p:cNvPr id="3" name="Text Placeholder 2"/>
          <p:cNvSpPr>
            <a:spLocks noGrp="1"/>
          </p:cNvSpPr>
          <p:nvPr>
            <p:ph type="body" sz="quarter" idx="10"/>
          </p:nvPr>
        </p:nvSpPr>
        <p:spPr>
          <a:xfrm>
            <a:off x="402336" y="120903"/>
            <a:ext cx="11379031" cy="903992"/>
          </a:xfrm>
        </p:spPr>
        <p:txBody>
          <a:bodyPr>
            <a:noAutofit/>
          </a:bodyPr>
          <a:lstStyle/>
          <a:p>
            <a:pPr algn="l"/>
            <a:r>
              <a:rPr lang="en-US" sz="2800" dirty="0">
                <a:solidFill>
                  <a:srgbClr val="030609"/>
                </a:solidFill>
                <a:latin typeface="Georgia" panose="02040502050405020303" pitchFamily="18" charset="0"/>
              </a:rPr>
              <a:t>Projects Advancing Diversity, Equity, and Inclusion:</a:t>
            </a:r>
            <a:br>
              <a:rPr lang="en-US" sz="2800" dirty="0">
                <a:solidFill>
                  <a:srgbClr val="030609"/>
                </a:solidFill>
                <a:latin typeface="Georgia" panose="02040502050405020303" pitchFamily="18" charset="0"/>
              </a:rPr>
            </a:br>
            <a:r>
              <a:rPr lang="en-US" sz="2800" dirty="0">
                <a:solidFill>
                  <a:srgbClr val="030609"/>
                </a:solidFill>
                <a:latin typeface="Georgia" panose="02040502050405020303" pitchFamily="18" charset="0"/>
              </a:rPr>
              <a:t>Key Questions to Consider &amp; Answer in your Proposal</a:t>
            </a:r>
            <a:endParaRPr lang="en-US" sz="2800" dirty="0"/>
          </a:p>
        </p:txBody>
      </p:sp>
    </p:spTree>
    <p:extLst>
      <p:ext uri="{BB962C8B-B14F-4D97-AF65-F5344CB8AC3E}">
        <p14:creationId xmlns:p14="http://schemas.microsoft.com/office/powerpoint/2010/main" val="3650542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6D63C4E-D257-41E3-9604-7D044D4BC531}"/>
              </a:ext>
            </a:extLst>
          </p:cNvPr>
          <p:cNvGrpSpPr/>
          <p:nvPr/>
        </p:nvGrpSpPr>
        <p:grpSpPr>
          <a:xfrm>
            <a:off x="3775599" y="550773"/>
            <a:ext cx="233281" cy="5221873"/>
            <a:chOff x="7491663" y="1910401"/>
            <a:chExt cx="224591" cy="4011802"/>
          </a:xfrm>
        </p:grpSpPr>
        <p:sp>
          <p:nvSpPr>
            <p:cNvPr id="23" name="Rectangle 22">
              <a:extLst>
                <a:ext uri="{FF2B5EF4-FFF2-40B4-BE49-F238E27FC236}">
                  <a16:creationId xmlns:a16="http://schemas.microsoft.com/office/drawing/2014/main" id="{B79A0373-B32B-417D-81A3-D09B632A4812}"/>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4" name="Rectangle 23">
              <a:extLst>
                <a:ext uri="{FF2B5EF4-FFF2-40B4-BE49-F238E27FC236}">
                  <a16:creationId xmlns:a16="http://schemas.microsoft.com/office/drawing/2014/main" id="{86E01786-DAB2-4A8E-A118-7BF1630FCB50}"/>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5" name="Rectangle 24">
              <a:extLst>
                <a:ext uri="{FF2B5EF4-FFF2-40B4-BE49-F238E27FC236}">
                  <a16:creationId xmlns:a16="http://schemas.microsoft.com/office/drawing/2014/main" id="{FE563B34-B819-43BC-BA16-F638C826E0F2}"/>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grpSp>
      <p:grpSp>
        <p:nvGrpSpPr>
          <p:cNvPr id="14" name="Group 13">
            <a:extLst>
              <a:ext uri="{FF2B5EF4-FFF2-40B4-BE49-F238E27FC236}">
                <a16:creationId xmlns:a16="http://schemas.microsoft.com/office/drawing/2014/main" id="{7502747F-4770-489A-9BCA-8B9A52D19E26}"/>
              </a:ext>
            </a:extLst>
          </p:cNvPr>
          <p:cNvGrpSpPr/>
          <p:nvPr/>
        </p:nvGrpSpPr>
        <p:grpSpPr>
          <a:xfrm>
            <a:off x="7948127" y="569929"/>
            <a:ext cx="255397" cy="5202717"/>
            <a:chOff x="7491663" y="1910401"/>
            <a:chExt cx="224591" cy="4011802"/>
          </a:xfrm>
        </p:grpSpPr>
        <p:sp>
          <p:nvSpPr>
            <p:cNvPr id="20" name="Rectangle 19">
              <a:extLst>
                <a:ext uri="{FF2B5EF4-FFF2-40B4-BE49-F238E27FC236}">
                  <a16:creationId xmlns:a16="http://schemas.microsoft.com/office/drawing/2014/main" id="{B4A4D3FD-24CE-4C41-9E41-3DBF128E2458}"/>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1" name="Rectangle 20">
              <a:extLst>
                <a:ext uri="{FF2B5EF4-FFF2-40B4-BE49-F238E27FC236}">
                  <a16:creationId xmlns:a16="http://schemas.microsoft.com/office/drawing/2014/main" id="{7FAE54F0-1378-4ECC-94D7-001ADF1D5C4F}"/>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2" name="Rectangle 21">
              <a:extLst>
                <a:ext uri="{FF2B5EF4-FFF2-40B4-BE49-F238E27FC236}">
                  <a16:creationId xmlns:a16="http://schemas.microsoft.com/office/drawing/2014/main" id="{F5BC66CA-3F23-4391-BA0D-A4B3E668A8D9}"/>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grpSp>
      <p:grpSp>
        <p:nvGrpSpPr>
          <p:cNvPr id="31" name="Group 30">
            <a:extLst>
              <a:ext uri="{FF2B5EF4-FFF2-40B4-BE49-F238E27FC236}">
                <a16:creationId xmlns:a16="http://schemas.microsoft.com/office/drawing/2014/main" id="{585B9EF1-67FF-448C-8ADC-7E2E784DCEC3}"/>
              </a:ext>
            </a:extLst>
          </p:cNvPr>
          <p:cNvGrpSpPr/>
          <p:nvPr/>
        </p:nvGrpSpPr>
        <p:grpSpPr>
          <a:xfrm>
            <a:off x="8203524" y="569929"/>
            <a:ext cx="3460753" cy="703215"/>
            <a:chOff x="8143642" y="569930"/>
            <a:chExt cx="3460753" cy="703215"/>
          </a:xfrm>
        </p:grpSpPr>
        <p:cxnSp>
          <p:nvCxnSpPr>
            <p:cNvPr id="11" name="Straight Connector 10">
              <a:extLst>
                <a:ext uri="{FF2B5EF4-FFF2-40B4-BE49-F238E27FC236}">
                  <a16:creationId xmlns:a16="http://schemas.microsoft.com/office/drawing/2014/main" id="{46D6134B-9953-4DCF-935F-93EB8EA531A6}"/>
                </a:ext>
              </a:extLst>
            </p:cNvPr>
            <p:cNvCxnSpPr/>
            <p:nvPr/>
          </p:nvCxnSpPr>
          <p:spPr bwMode="ltGray">
            <a:xfrm flipH="1">
              <a:off x="8143643" y="569930"/>
              <a:ext cx="3460752"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81466DDF-1BD6-4CE2-AFDC-D5D717323FD2}"/>
                </a:ext>
              </a:extLst>
            </p:cNvPr>
            <p:cNvSpPr/>
            <p:nvPr/>
          </p:nvSpPr>
          <p:spPr>
            <a:xfrm>
              <a:off x="8143642" y="639125"/>
              <a:ext cx="3460752" cy="634020"/>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INCLUSION</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sz="1600" b="1" kern="0" spc="450" noProof="0" dirty="0">
                  <a:solidFill>
                    <a:srgbClr val="030609"/>
                  </a:solidFill>
                  <a:latin typeface="Georgia"/>
                  <a:ea typeface="Tw Cen MT" charset="0"/>
                  <a:cs typeface="Tw Cen MT" charset="0"/>
                </a:rPr>
                <a:t>Participation</a:t>
              </a:r>
              <a:endParaRPr kumimoji="0" lang="en-US" sz="1600"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cxnSp>
          <p:nvCxnSpPr>
            <p:cNvPr id="13" name="Straight Connector 12">
              <a:extLst>
                <a:ext uri="{FF2B5EF4-FFF2-40B4-BE49-F238E27FC236}">
                  <a16:creationId xmlns:a16="http://schemas.microsoft.com/office/drawing/2014/main" id="{2630BAA1-3CF2-4BAB-A385-12E2A3FC1955}"/>
                </a:ext>
              </a:extLst>
            </p:cNvPr>
            <p:cNvCxnSpPr/>
            <p:nvPr/>
          </p:nvCxnSpPr>
          <p:spPr bwMode="ltGray">
            <a:xfrm flipH="1">
              <a:off x="8143643" y="1259679"/>
              <a:ext cx="3460752"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AE9C7A7C-E0B5-47EA-9E6E-3F2D35A22208}"/>
              </a:ext>
            </a:extLst>
          </p:cNvPr>
          <p:cNvGrpSpPr/>
          <p:nvPr/>
        </p:nvGrpSpPr>
        <p:grpSpPr>
          <a:xfrm>
            <a:off x="4048358" y="569929"/>
            <a:ext cx="3866565" cy="710089"/>
            <a:chOff x="3987013" y="569930"/>
            <a:chExt cx="3847447" cy="689749"/>
          </a:xfrm>
        </p:grpSpPr>
        <p:cxnSp>
          <p:nvCxnSpPr>
            <p:cNvPr id="9" name="Straight Connector 8">
              <a:extLst>
                <a:ext uri="{FF2B5EF4-FFF2-40B4-BE49-F238E27FC236}">
                  <a16:creationId xmlns:a16="http://schemas.microsoft.com/office/drawing/2014/main" id="{D2E1CF85-B507-4247-94CE-6DBF6532421A}"/>
                </a:ext>
              </a:extLst>
            </p:cNvPr>
            <p:cNvCxnSpPr/>
            <p:nvPr/>
          </p:nvCxnSpPr>
          <p:spPr bwMode="ltGray">
            <a:xfrm flipH="1">
              <a:off x="4180364" y="569930"/>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CAB50BC-6A0A-439B-B6D9-88BFE38ABFAE}"/>
                </a:ext>
              </a:extLst>
            </p:cNvPr>
            <p:cNvCxnSpPr/>
            <p:nvPr/>
          </p:nvCxnSpPr>
          <p:spPr bwMode="ltGray">
            <a:xfrm flipH="1">
              <a:off x="4180364" y="1259679"/>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C2FED22C-EB7F-4240-B347-8CD3A80D19EC}"/>
                </a:ext>
              </a:extLst>
            </p:cNvPr>
            <p:cNvSpPr/>
            <p:nvPr/>
          </p:nvSpPr>
          <p:spPr>
            <a:xfrm>
              <a:off x="3987013" y="617568"/>
              <a:ext cx="3847447" cy="639775"/>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EQUITY</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b="1" kern="0" spc="450" dirty="0">
                  <a:solidFill>
                    <a:srgbClr val="030609"/>
                  </a:solidFill>
                  <a:latin typeface="Georgia"/>
                  <a:ea typeface="Tw Cen MT" charset="0"/>
                  <a:cs typeface="Tw Cen MT" charset="0"/>
                </a:rPr>
                <a:t>Power</a:t>
              </a:r>
              <a:endParaRPr kumimoji="0" lang="en-US"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grpSp>
      <p:grpSp>
        <p:nvGrpSpPr>
          <p:cNvPr id="29" name="Group 28">
            <a:extLst>
              <a:ext uri="{FF2B5EF4-FFF2-40B4-BE49-F238E27FC236}">
                <a16:creationId xmlns:a16="http://schemas.microsoft.com/office/drawing/2014/main" id="{0DF409A3-1BF1-4DCA-8986-CD21330C9B59}"/>
              </a:ext>
            </a:extLst>
          </p:cNvPr>
          <p:cNvGrpSpPr/>
          <p:nvPr/>
        </p:nvGrpSpPr>
        <p:grpSpPr>
          <a:xfrm>
            <a:off x="227938" y="569930"/>
            <a:ext cx="3460751" cy="2734241"/>
            <a:chOff x="227938" y="569930"/>
            <a:chExt cx="3460751" cy="2734241"/>
          </a:xfrm>
        </p:grpSpPr>
        <p:cxnSp>
          <p:nvCxnSpPr>
            <p:cNvPr id="7" name="Straight Connector 6">
              <a:extLst>
                <a:ext uri="{FF2B5EF4-FFF2-40B4-BE49-F238E27FC236}">
                  <a16:creationId xmlns:a16="http://schemas.microsoft.com/office/drawing/2014/main" id="{28F24C7F-BAE8-4658-A8EF-0883A17E2EB6}"/>
                </a:ext>
              </a:extLst>
            </p:cNvPr>
            <p:cNvCxnSpPr/>
            <p:nvPr/>
          </p:nvCxnSpPr>
          <p:spPr bwMode="ltGray">
            <a:xfrm flipH="1">
              <a:off x="227939" y="569930"/>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4B06D50-8544-4EF1-8FB8-D4CA255D539A}"/>
                </a:ext>
              </a:extLst>
            </p:cNvPr>
            <p:cNvCxnSpPr/>
            <p:nvPr/>
          </p:nvCxnSpPr>
          <p:spPr bwMode="ltGray">
            <a:xfrm flipH="1">
              <a:off x="227939" y="1259679"/>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D5367A11-A4AD-4B21-88F3-F4242CADB515}"/>
                </a:ext>
              </a:extLst>
            </p:cNvPr>
            <p:cNvSpPr/>
            <p:nvPr/>
          </p:nvSpPr>
          <p:spPr>
            <a:xfrm>
              <a:off x="227938" y="620447"/>
              <a:ext cx="3460750" cy="634020"/>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DIVERSITY</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sz="1600" b="1" kern="0" spc="450" dirty="0">
                  <a:solidFill>
                    <a:srgbClr val="030609"/>
                  </a:solidFill>
                  <a:latin typeface="Georgia"/>
                  <a:ea typeface="Tw Cen MT" charset="0"/>
                  <a:cs typeface="Tw Cen MT" charset="0"/>
                </a:rPr>
                <a:t>People</a:t>
              </a:r>
              <a:endParaRPr kumimoji="0" lang="en-US" sz="1600"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sp>
          <p:nvSpPr>
            <p:cNvPr id="28" name="Text Placeholder 2">
              <a:extLst>
                <a:ext uri="{FF2B5EF4-FFF2-40B4-BE49-F238E27FC236}">
                  <a16:creationId xmlns:a16="http://schemas.microsoft.com/office/drawing/2014/main" id="{3BDE8FFF-7E13-44E8-8BA8-BAFC933BD7AF}"/>
                </a:ext>
              </a:extLst>
            </p:cNvPr>
            <p:cNvSpPr txBox="1">
              <a:spLocks/>
            </p:cNvSpPr>
            <p:nvPr/>
          </p:nvSpPr>
          <p:spPr>
            <a:xfrm>
              <a:off x="316104" y="1590039"/>
              <a:ext cx="3284418" cy="1714132"/>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400" b="0" i="0" u="none" strike="noStrike" kern="1200" cap="none" spc="0" normalizeH="0" baseline="0" noProof="0" dirty="0">
                <a:ln>
                  <a:noFill/>
                </a:ln>
                <a:solidFill>
                  <a:srgbClr val="162B48"/>
                </a:solidFill>
                <a:effectLst/>
                <a:uLnTx/>
                <a:uFillTx/>
                <a:latin typeface="Georgia"/>
              </a:endParaRPr>
            </a:p>
          </p:txBody>
        </p:sp>
      </p:grpSp>
      <p:sp>
        <p:nvSpPr>
          <p:cNvPr id="2" name="TextBox 1"/>
          <p:cNvSpPr txBox="1"/>
          <p:nvPr/>
        </p:nvSpPr>
        <p:spPr>
          <a:xfrm>
            <a:off x="-49131" y="5471125"/>
            <a:ext cx="4014887" cy="923330"/>
          </a:xfrm>
          <a:prstGeom prst="rect">
            <a:avLst/>
          </a:prstGeom>
          <a:noFill/>
        </p:spPr>
        <p:txBody>
          <a:bodyPr wrap="square" rtlCol="0">
            <a:spAutoFit/>
          </a:bodyPr>
          <a:lstStyle/>
          <a:p>
            <a:pPr algn="ctr"/>
            <a:r>
              <a:rPr lang="en-US" b="1" dirty="0">
                <a:solidFill>
                  <a:srgbClr val="C00000"/>
                </a:solidFill>
              </a:rPr>
              <a:t>INDIVIDUAL, RECRUITMENT, INCREASED  ACCESS AND OPPORTUNITY </a:t>
            </a:r>
          </a:p>
        </p:txBody>
      </p:sp>
      <p:sp>
        <p:nvSpPr>
          <p:cNvPr id="26" name="TextBox 25"/>
          <p:cNvSpPr txBox="1"/>
          <p:nvPr/>
        </p:nvSpPr>
        <p:spPr>
          <a:xfrm>
            <a:off x="3803292" y="5471125"/>
            <a:ext cx="4220396" cy="1200329"/>
          </a:xfrm>
          <a:prstGeom prst="rect">
            <a:avLst/>
          </a:prstGeom>
          <a:noFill/>
        </p:spPr>
        <p:txBody>
          <a:bodyPr wrap="square" rtlCol="0">
            <a:spAutoFit/>
          </a:bodyPr>
          <a:lstStyle/>
          <a:p>
            <a:pPr algn="ctr"/>
            <a:r>
              <a:rPr lang="en-US" b="1" dirty="0">
                <a:solidFill>
                  <a:srgbClr val="C00000"/>
                </a:solidFill>
              </a:rPr>
              <a:t>INSTITUTIONAL, RETENTION, PERSISTENCE, REMOVE INSTITUTIONAL BARRIERS, DECREASE DISPARITIES</a:t>
            </a:r>
          </a:p>
        </p:txBody>
      </p:sp>
      <p:sp>
        <p:nvSpPr>
          <p:cNvPr id="32" name="TextBox 31"/>
          <p:cNvSpPr txBox="1"/>
          <p:nvPr/>
        </p:nvSpPr>
        <p:spPr>
          <a:xfrm>
            <a:off x="8023689" y="5471125"/>
            <a:ext cx="3982369" cy="1200329"/>
          </a:xfrm>
          <a:prstGeom prst="rect">
            <a:avLst/>
          </a:prstGeom>
          <a:noFill/>
        </p:spPr>
        <p:txBody>
          <a:bodyPr wrap="square" rtlCol="0">
            <a:spAutoFit/>
          </a:bodyPr>
          <a:lstStyle/>
          <a:p>
            <a:pPr algn="ctr"/>
            <a:r>
              <a:rPr lang="en-US" b="1" dirty="0">
                <a:solidFill>
                  <a:srgbClr val="C00000"/>
                </a:solidFill>
              </a:rPr>
              <a:t>CLIMATE, INDIVIDUAL AND INSTITUIONAL, TREATMENT, TARGETING BEHAVIOR, DECISION-MAKING</a:t>
            </a:r>
          </a:p>
        </p:txBody>
      </p:sp>
      <p:pic>
        <p:nvPicPr>
          <p:cNvPr id="3" name="Picture 2" descr="Athena SWAN reflections- the leak in the Bioscienc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60" y="1583758"/>
            <a:ext cx="3558783" cy="2135270"/>
          </a:xfrm>
          <a:prstGeom prst="rect">
            <a:avLst/>
          </a:prstGeom>
        </p:spPr>
      </p:pic>
      <p:pic>
        <p:nvPicPr>
          <p:cNvPr id="4" name="Picture 3" descr="Barriers for Women to Positions of Power: How Societal and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4472" y="1745099"/>
            <a:ext cx="3379742" cy="2774205"/>
          </a:xfrm>
          <a:prstGeom prst="rect">
            <a:avLst/>
          </a:prstGeom>
        </p:spPr>
      </p:pic>
      <p:pic>
        <p:nvPicPr>
          <p:cNvPr id="16" name="Picture 15" descr="Quid Pro Quo Sexual Harassment: What You Need to Know in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523" y="1745099"/>
            <a:ext cx="3778153" cy="2518117"/>
          </a:xfrm>
          <a:prstGeom prst="rect">
            <a:avLst/>
          </a:prstGeom>
        </p:spPr>
      </p:pic>
      <p:sp>
        <p:nvSpPr>
          <p:cNvPr id="19" name="TextBox 18"/>
          <p:cNvSpPr txBox="1"/>
          <p:nvPr/>
        </p:nvSpPr>
        <p:spPr>
          <a:xfrm>
            <a:off x="3803292" y="27082"/>
            <a:ext cx="4435502" cy="369332"/>
          </a:xfrm>
          <a:prstGeom prst="rect">
            <a:avLst/>
          </a:prstGeom>
          <a:noFill/>
        </p:spPr>
        <p:txBody>
          <a:bodyPr wrap="square" rtlCol="0">
            <a:spAutoFit/>
          </a:bodyPr>
          <a:lstStyle/>
          <a:p>
            <a:r>
              <a:rPr lang="en-US" b="1" dirty="0">
                <a:solidFill>
                  <a:srgbClr val="030609"/>
                </a:solidFill>
              </a:rPr>
              <a:t>Approach to Reduce Disparities</a:t>
            </a:r>
          </a:p>
        </p:txBody>
      </p:sp>
    </p:spTree>
    <p:extLst>
      <p:ext uri="{BB962C8B-B14F-4D97-AF65-F5344CB8AC3E}">
        <p14:creationId xmlns:p14="http://schemas.microsoft.com/office/powerpoint/2010/main" val="420406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167" y="1225176"/>
            <a:ext cx="11379200" cy="5295154"/>
          </a:xfrm>
        </p:spPr>
        <p:txBody>
          <a:bodyPr>
            <a:normAutofit/>
          </a:bodyPr>
          <a:lstStyle/>
          <a:p>
            <a:pPr marL="0" indent="0">
              <a:buNone/>
            </a:pPr>
            <a:r>
              <a:rPr lang="en-US" sz="2000" dirty="0">
                <a:solidFill>
                  <a:prstClr val="black"/>
                </a:solidFill>
              </a:rPr>
              <a:t>4.	What is your plan to address the “problem” identified?</a:t>
            </a:r>
          </a:p>
          <a:p>
            <a:pPr marL="803275"/>
            <a:r>
              <a:rPr lang="en-US" sz="2000" dirty="0">
                <a:solidFill>
                  <a:prstClr val="black"/>
                </a:solidFill>
              </a:rPr>
              <a:t>What will be your </a:t>
            </a:r>
            <a:r>
              <a:rPr lang="en-US" sz="2000" b="1" dirty="0">
                <a:solidFill>
                  <a:prstClr val="black"/>
                </a:solidFill>
              </a:rPr>
              <a:t>approach to reduce disparities</a:t>
            </a:r>
            <a:r>
              <a:rPr lang="en-US" sz="2000" dirty="0">
                <a:solidFill>
                  <a:prstClr val="black"/>
                </a:solidFill>
              </a:rPr>
              <a:t>, and why? </a:t>
            </a:r>
          </a:p>
          <a:p>
            <a:pPr marL="1314450" lvl="1" indent="-514350"/>
            <a:r>
              <a:rPr lang="en-US" sz="1800" i="1" dirty="0">
                <a:solidFill>
                  <a:prstClr val="black"/>
                </a:solidFill>
              </a:rPr>
              <a:t>Does it build on what has been shown to be successful? Cite.</a:t>
            </a:r>
          </a:p>
          <a:p>
            <a:pPr marL="1314450" lvl="1" indent="-514350"/>
            <a:r>
              <a:rPr lang="en-US" sz="1800" i="1" dirty="0">
                <a:solidFill>
                  <a:prstClr val="black"/>
                </a:solidFill>
              </a:rPr>
              <a:t>Is it attempting something innovative? Explain.</a:t>
            </a:r>
          </a:p>
          <a:p>
            <a:pPr marL="803275"/>
            <a:r>
              <a:rPr lang="en-US" sz="2000" dirty="0">
                <a:solidFill>
                  <a:prstClr val="black"/>
                </a:solidFill>
              </a:rPr>
              <a:t>How will you </a:t>
            </a:r>
            <a:r>
              <a:rPr lang="en-US" sz="2000" b="1" dirty="0">
                <a:solidFill>
                  <a:prstClr val="black"/>
                </a:solidFill>
              </a:rPr>
              <a:t>recruit</a:t>
            </a:r>
            <a:r>
              <a:rPr lang="en-US" sz="2000" dirty="0">
                <a:solidFill>
                  <a:prstClr val="black"/>
                </a:solidFill>
              </a:rPr>
              <a:t> and </a:t>
            </a:r>
            <a:r>
              <a:rPr lang="en-US" sz="2000" b="1" dirty="0">
                <a:solidFill>
                  <a:prstClr val="black"/>
                </a:solidFill>
              </a:rPr>
              <a:t>legally select </a:t>
            </a:r>
            <a:r>
              <a:rPr lang="en-US" sz="2000" dirty="0">
                <a:solidFill>
                  <a:prstClr val="black"/>
                </a:solidFill>
              </a:rPr>
              <a:t>participants to </a:t>
            </a:r>
            <a:r>
              <a:rPr lang="en-US" sz="2000" b="1" dirty="0">
                <a:solidFill>
                  <a:prstClr val="black"/>
                </a:solidFill>
              </a:rPr>
              <a:t>maximize diversity</a:t>
            </a:r>
            <a:r>
              <a:rPr lang="en-US" sz="2000" dirty="0">
                <a:solidFill>
                  <a:prstClr val="black"/>
                </a:solidFill>
              </a:rPr>
              <a:t>?</a:t>
            </a:r>
          </a:p>
          <a:p>
            <a:pPr marL="1314450" lvl="1" indent="-514350"/>
            <a:r>
              <a:rPr lang="en-US" sz="1800" i="1" dirty="0">
                <a:solidFill>
                  <a:prstClr val="black"/>
                </a:solidFill>
              </a:rPr>
              <a:t>From what </a:t>
            </a:r>
            <a:r>
              <a:rPr lang="en-US" sz="1800" b="1" i="1" dirty="0">
                <a:solidFill>
                  <a:prstClr val="black"/>
                </a:solidFill>
              </a:rPr>
              <a:t>communities?</a:t>
            </a:r>
            <a:r>
              <a:rPr lang="en-US" sz="1800" i="1" dirty="0">
                <a:solidFill>
                  <a:prstClr val="black"/>
                </a:solidFill>
              </a:rPr>
              <a:t> How will you reach them? Do you have committed </a:t>
            </a:r>
            <a:r>
              <a:rPr lang="en-US" sz="1800" b="1" i="1" dirty="0">
                <a:solidFill>
                  <a:prstClr val="black"/>
                </a:solidFill>
              </a:rPr>
              <a:t>partners</a:t>
            </a:r>
            <a:r>
              <a:rPr lang="en-US" sz="1800" i="1" dirty="0">
                <a:solidFill>
                  <a:prstClr val="black"/>
                </a:solidFill>
              </a:rPr>
              <a:t>? Do you have a </a:t>
            </a:r>
            <a:r>
              <a:rPr lang="en-US" sz="1800" b="1" i="1" dirty="0">
                <a:solidFill>
                  <a:prstClr val="black"/>
                </a:solidFill>
              </a:rPr>
              <a:t>track record </a:t>
            </a:r>
            <a:r>
              <a:rPr lang="en-US" sz="1800" i="1" dirty="0">
                <a:solidFill>
                  <a:prstClr val="black"/>
                </a:solidFill>
              </a:rPr>
              <a:t>yet? </a:t>
            </a:r>
          </a:p>
          <a:p>
            <a:pPr marL="803275"/>
            <a:r>
              <a:rPr lang="en-US" sz="2000" dirty="0">
                <a:solidFill>
                  <a:prstClr val="black"/>
                </a:solidFill>
              </a:rPr>
              <a:t>What </a:t>
            </a:r>
            <a:r>
              <a:rPr lang="en-US" sz="2000" b="1" dirty="0">
                <a:solidFill>
                  <a:prstClr val="black"/>
                </a:solidFill>
              </a:rPr>
              <a:t>activities</a:t>
            </a:r>
            <a:r>
              <a:rPr lang="en-US" sz="2000" dirty="0">
                <a:solidFill>
                  <a:prstClr val="black"/>
                </a:solidFill>
              </a:rPr>
              <a:t> will the participants be involved in, and </a:t>
            </a:r>
            <a:r>
              <a:rPr lang="en-US" sz="2000" b="1" dirty="0">
                <a:solidFill>
                  <a:prstClr val="black"/>
                </a:solidFill>
              </a:rPr>
              <a:t>why?</a:t>
            </a:r>
          </a:p>
          <a:p>
            <a:pPr marL="803275"/>
            <a:r>
              <a:rPr lang="en-US" sz="2000" dirty="0">
                <a:solidFill>
                  <a:prstClr val="black"/>
                </a:solidFill>
              </a:rPr>
              <a:t>How will </a:t>
            </a:r>
            <a:r>
              <a:rPr lang="en-US" sz="2000" b="1" dirty="0">
                <a:solidFill>
                  <a:prstClr val="black"/>
                </a:solidFill>
              </a:rPr>
              <a:t>participants benefit</a:t>
            </a:r>
            <a:r>
              <a:rPr lang="en-US" sz="2000" dirty="0">
                <a:solidFill>
                  <a:prstClr val="black"/>
                </a:solidFill>
              </a:rPr>
              <a:t>? </a:t>
            </a:r>
          </a:p>
          <a:p>
            <a:pPr marL="803275"/>
            <a:r>
              <a:rPr lang="en-US" sz="2000" dirty="0">
                <a:solidFill>
                  <a:prstClr val="black"/>
                </a:solidFill>
              </a:rPr>
              <a:t>How will project </a:t>
            </a:r>
            <a:r>
              <a:rPr lang="en-US" sz="2000" b="1" dirty="0">
                <a:solidFill>
                  <a:prstClr val="black"/>
                </a:solidFill>
              </a:rPr>
              <a:t>advance/disseminate knowledge </a:t>
            </a:r>
            <a:r>
              <a:rPr lang="en-US" sz="2000" dirty="0">
                <a:solidFill>
                  <a:prstClr val="black"/>
                </a:solidFill>
              </a:rPr>
              <a:t>on </a:t>
            </a:r>
            <a:r>
              <a:rPr lang="en-US" sz="2000" b="1" dirty="0">
                <a:solidFill>
                  <a:prstClr val="black"/>
                </a:solidFill>
              </a:rPr>
              <a:t>reducing disparities</a:t>
            </a:r>
            <a:r>
              <a:rPr lang="en-US" sz="2000" dirty="0">
                <a:solidFill>
                  <a:prstClr val="black"/>
                </a:solidFill>
              </a:rPr>
              <a:t>?</a:t>
            </a:r>
          </a:p>
          <a:p>
            <a:pPr marL="803275"/>
            <a:r>
              <a:rPr lang="en-US" sz="2000" dirty="0">
                <a:solidFill>
                  <a:prstClr val="black"/>
                </a:solidFill>
              </a:rPr>
              <a:t>What </a:t>
            </a:r>
            <a:r>
              <a:rPr lang="en-US" sz="2000" b="1" dirty="0">
                <a:solidFill>
                  <a:prstClr val="black"/>
                </a:solidFill>
              </a:rPr>
              <a:t>quantifiable performance metrics </a:t>
            </a:r>
            <a:r>
              <a:rPr lang="en-US" sz="2000" dirty="0">
                <a:solidFill>
                  <a:prstClr val="black"/>
                </a:solidFill>
              </a:rPr>
              <a:t>will you use?</a:t>
            </a:r>
          </a:p>
          <a:p>
            <a:pPr marL="803275"/>
            <a:r>
              <a:rPr lang="en-US" sz="2000" dirty="0">
                <a:solidFill>
                  <a:prstClr val="black"/>
                </a:solidFill>
              </a:rPr>
              <a:t>How will you </a:t>
            </a:r>
            <a:r>
              <a:rPr lang="en-US" sz="2000" b="1" dirty="0">
                <a:solidFill>
                  <a:prstClr val="black"/>
                </a:solidFill>
              </a:rPr>
              <a:t>assess success or failure</a:t>
            </a:r>
            <a:r>
              <a:rPr lang="en-US" sz="2000" dirty="0">
                <a:solidFill>
                  <a:prstClr val="black"/>
                </a:solidFill>
              </a:rPr>
              <a:t>? </a:t>
            </a:r>
          </a:p>
          <a:p>
            <a:pPr marL="0" indent="0">
              <a:buNone/>
            </a:pPr>
            <a:endParaRPr lang="en-US" sz="2000" dirty="0">
              <a:solidFill>
                <a:prstClr val="black"/>
              </a:solidFill>
            </a:endParaRPr>
          </a:p>
        </p:txBody>
      </p:sp>
      <p:sp>
        <p:nvSpPr>
          <p:cNvPr id="3" name="Text Placeholder 2"/>
          <p:cNvSpPr>
            <a:spLocks noGrp="1"/>
          </p:cNvSpPr>
          <p:nvPr>
            <p:ph type="body" sz="quarter" idx="10"/>
          </p:nvPr>
        </p:nvSpPr>
        <p:spPr>
          <a:xfrm>
            <a:off x="402336" y="120903"/>
            <a:ext cx="11379031" cy="903992"/>
          </a:xfrm>
        </p:spPr>
        <p:txBody>
          <a:bodyPr>
            <a:noAutofit/>
          </a:bodyPr>
          <a:lstStyle/>
          <a:p>
            <a:pPr algn="l"/>
            <a:r>
              <a:rPr lang="en-US" sz="2800" dirty="0">
                <a:solidFill>
                  <a:srgbClr val="030609"/>
                </a:solidFill>
                <a:latin typeface="Georgia" panose="02040502050405020303" pitchFamily="18" charset="0"/>
              </a:rPr>
              <a:t>Projects Advancing Diversity, Equity, and Inclusion:</a:t>
            </a:r>
            <a:br>
              <a:rPr lang="en-US" sz="2800" dirty="0">
                <a:solidFill>
                  <a:srgbClr val="030609"/>
                </a:solidFill>
                <a:latin typeface="Georgia" panose="02040502050405020303" pitchFamily="18" charset="0"/>
              </a:rPr>
            </a:br>
            <a:r>
              <a:rPr lang="en-US" sz="2800" dirty="0">
                <a:solidFill>
                  <a:srgbClr val="030609"/>
                </a:solidFill>
                <a:latin typeface="Georgia" panose="02040502050405020303" pitchFamily="18" charset="0"/>
              </a:rPr>
              <a:t>Key Questions to Consider &amp; Answer in your Proposal</a:t>
            </a:r>
            <a:endParaRPr lang="en-US" sz="2800" dirty="0"/>
          </a:p>
        </p:txBody>
      </p:sp>
    </p:spTree>
    <p:extLst>
      <p:ext uri="{BB962C8B-B14F-4D97-AF65-F5344CB8AC3E}">
        <p14:creationId xmlns:p14="http://schemas.microsoft.com/office/powerpoint/2010/main" val="2732900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724486"/>
            <a:ext cx="11379200" cy="5939280"/>
          </a:xfrm>
        </p:spPr>
        <p:txBody>
          <a:bodyPr>
            <a:normAutofit/>
          </a:bodyPr>
          <a:lstStyle/>
          <a:p>
            <a:r>
              <a:rPr lang="en-US" sz="2400" dirty="0">
                <a:solidFill>
                  <a:prstClr val="black"/>
                </a:solidFill>
              </a:rPr>
              <a:t>Internal </a:t>
            </a:r>
          </a:p>
          <a:p>
            <a:pPr lvl="1"/>
            <a:r>
              <a:rPr lang="en-US" sz="2000" dirty="0">
                <a:solidFill>
                  <a:prstClr val="black"/>
                </a:solidFill>
              </a:rPr>
              <a:t>Minority Student Affinity Groups (BPGSA, </a:t>
            </a:r>
            <a:r>
              <a:rPr lang="en-US" sz="2000" dirty="0" err="1">
                <a:solidFill>
                  <a:prstClr val="black"/>
                </a:solidFill>
              </a:rPr>
              <a:t>NOBCChE</a:t>
            </a:r>
            <a:r>
              <a:rPr lang="en-US" sz="2000" dirty="0">
                <a:solidFill>
                  <a:prstClr val="black"/>
                </a:solidFill>
              </a:rPr>
              <a:t>, BSU, NSBE, NABA, etc.)</a:t>
            </a:r>
          </a:p>
          <a:p>
            <a:pPr lvl="1"/>
            <a:r>
              <a:rPr lang="en-US" sz="2000" dirty="0">
                <a:solidFill>
                  <a:prstClr val="black"/>
                </a:solidFill>
              </a:rPr>
              <a:t>Center for Inclusion and Cross-Cultural Engagement</a:t>
            </a:r>
          </a:p>
          <a:p>
            <a:pPr lvl="1"/>
            <a:r>
              <a:rPr lang="en-US" sz="2000" dirty="0">
                <a:solidFill>
                  <a:prstClr val="black"/>
                </a:solidFill>
              </a:rPr>
              <a:t>McNair Scholars Program, Grove Scholars Program, IMAGE (NSF LSMAMP)</a:t>
            </a:r>
          </a:p>
          <a:p>
            <a:pPr lvl="1"/>
            <a:r>
              <a:rPr lang="en-US" sz="2000" dirty="0">
                <a:solidFill>
                  <a:prstClr val="black"/>
                </a:solidFill>
              </a:rPr>
              <a:t>NSF Supplemental Funding</a:t>
            </a:r>
          </a:p>
          <a:p>
            <a:pPr lvl="1"/>
            <a:r>
              <a:rPr lang="en-US" sz="2000" dirty="0">
                <a:solidFill>
                  <a:prstClr val="black"/>
                </a:solidFill>
              </a:rPr>
              <a:t>NSF REU Programs </a:t>
            </a:r>
          </a:p>
          <a:p>
            <a:pPr lvl="1"/>
            <a:r>
              <a:rPr lang="en-US" sz="2000" dirty="0">
                <a:solidFill>
                  <a:prstClr val="black"/>
                </a:solidFill>
              </a:rPr>
              <a:t>URM Faculty</a:t>
            </a:r>
          </a:p>
          <a:p>
            <a:r>
              <a:rPr lang="en-US" sz="2400" dirty="0">
                <a:solidFill>
                  <a:prstClr val="black"/>
                </a:solidFill>
              </a:rPr>
              <a:t>External</a:t>
            </a:r>
          </a:p>
          <a:p>
            <a:pPr lvl="1"/>
            <a:r>
              <a:rPr lang="en-US" sz="2000" dirty="0">
                <a:solidFill>
                  <a:prstClr val="black"/>
                </a:solidFill>
              </a:rPr>
              <a:t>Recruiting from HBCUs, Tribal Colleges, and other institutions with significant numbers of students from underrepresented groups</a:t>
            </a:r>
          </a:p>
          <a:p>
            <a:pPr lvl="1"/>
            <a:r>
              <a:rPr lang="en-US" sz="2000" dirty="0">
                <a:solidFill>
                  <a:prstClr val="black"/>
                </a:solidFill>
              </a:rPr>
              <a:t>Participation in national student science conferences that draw significant participation from students from underrepresented groups</a:t>
            </a:r>
          </a:p>
          <a:p>
            <a:pPr lvl="1"/>
            <a:r>
              <a:rPr lang="en-US" sz="2000" dirty="0">
                <a:solidFill>
                  <a:prstClr val="black"/>
                </a:solidFill>
              </a:rPr>
              <a:t>Advertising programs in that include or prioritize under-represented racial or ethnic groups in media-based communication</a:t>
            </a:r>
          </a:p>
          <a:p>
            <a:endParaRPr lang="en-US" sz="1800" dirty="0">
              <a:solidFill>
                <a:prstClr val="black"/>
              </a:solidFill>
              <a:latin typeface="Calibri"/>
            </a:endParaRPr>
          </a:p>
          <a:p>
            <a:pPr marL="0" lvl="1" indent="0"/>
            <a:endParaRPr lang="en-US" sz="1600" dirty="0">
              <a:solidFill>
                <a:prstClr val="black"/>
              </a:solidFill>
              <a:latin typeface="Calibri"/>
            </a:endParaRPr>
          </a:p>
        </p:txBody>
      </p:sp>
      <p:sp>
        <p:nvSpPr>
          <p:cNvPr id="3" name="Text Placeholder 2"/>
          <p:cNvSpPr>
            <a:spLocks noGrp="1"/>
          </p:cNvSpPr>
          <p:nvPr>
            <p:ph type="body" sz="quarter" idx="10"/>
          </p:nvPr>
        </p:nvSpPr>
        <p:spPr>
          <a:xfrm>
            <a:off x="402336" y="120903"/>
            <a:ext cx="11379031" cy="603583"/>
          </a:xfrm>
        </p:spPr>
        <p:txBody>
          <a:bodyPr>
            <a:normAutofit/>
          </a:bodyPr>
          <a:lstStyle/>
          <a:p>
            <a:pPr algn="l"/>
            <a:r>
              <a:rPr lang="en-US" sz="2800" dirty="0">
                <a:solidFill>
                  <a:srgbClr val="030609"/>
                </a:solidFill>
                <a:latin typeface="Georgia" panose="02040502050405020303" pitchFamily="18" charset="0"/>
              </a:rPr>
              <a:t>Recruitment Strategies </a:t>
            </a:r>
            <a:endParaRPr lang="en-US" sz="2800" dirty="0"/>
          </a:p>
          <a:p>
            <a:pPr algn="l"/>
            <a:endParaRPr lang="en-US" sz="2800" dirty="0"/>
          </a:p>
        </p:txBody>
      </p:sp>
    </p:spTree>
    <p:extLst>
      <p:ext uri="{BB962C8B-B14F-4D97-AF65-F5344CB8AC3E}">
        <p14:creationId xmlns:p14="http://schemas.microsoft.com/office/powerpoint/2010/main" val="3933048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669925"/>
            <a:ext cx="10515600" cy="4956093"/>
          </a:xfrm>
        </p:spPr>
        <p:txBody>
          <a:bodyPr>
            <a:noAutofit/>
          </a:bodyPr>
          <a:lstStyle/>
          <a:p>
            <a:pPr algn="ctr"/>
            <a:r>
              <a:rPr lang="en-US" sz="6600" b="1" dirty="0">
                <a:solidFill>
                  <a:srgbClr val="030609"/>
                </a:solidFill>
              </a:rPr>
              <a:t>Best Practices</a:t>
            </a:r>
          </a:p>
        </p:txBody>
      </p:sp>
    </p:spTree>
    <p:extLst>
      <p:ext uri="{BB962C8B-B14F-4D97-AF65-F5344CB8AC3E}">
        <p14:creationId xmlns:p14="http://schemas.microsoft.com/office/powerpoint/2010/main" val="615192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024894"/>
            <a:ext cx="11379200" cy="5643192"/>
          </a:xfrm>
        </p:spPr>
        <p:txBody>
          <a:bodyPr>
            <a:normAutofit lnSpcReduction="10000"/>
          </a:bodyPr>
          <a:lstStyle/>
          <a:p>
            <a:pPr marL="0" lvl="1" indent="0">
              <a:spcBef>
                <a:spcPts val="600"/>
              </a:spcBef>
              <a:spcAft>
                <a:spcPts val="600"/>
              </a:spcAft>
              <a:buNone/>
            </a:pPr>
            <a:r>
              <a:rPr lang="en-US" sz="2000" dirty="0">
                <a:solidFill>
                  <a:srgbClr val="030609"/>
                </a:solidFill>
              </a:rPr>
              <a:t>Asset-based vs. Deficit Based Language </a:t>
            </a:r>
          </a:p>
          <a:p>
            <a:pPr marL="342900" lvl="1" indent="-342900">
              <a:spcBef>
                <a:spcPts val="600"/>
              </a:spcBef>
              <a:spcAft>
                <a:spcPts val="600"/>
              </a:spcAft>
            </a:pPr>
            <a:r>
              <a:rPr lang="en-US" sz="2000" dirty="0">
                <a:solidFill>
                  <a:srgbClr val="030609"/>
                </a:solidFill>
              </a:rPr>
              <a:t>Asset-based approach focuses on strengths. It views diversity in thought, culture, and traits as positive assets. Teachers and students alike are valued for what they bring to the classroom rather than being characterized by what they may need to work on or lack. </a:t>
            </a:r>
          </a:p>
          <a:p>
            <a:pPr marL="342900" lvl="1" indent="-342900">
              <a:spcBef>
                <a:spcPts val="600"/>
              </a:spcBef>
              <a:spcAft>
                <a:spcPts val="600"/>
              </a:spcAft>
            </a:pPr>
            <a:r>
              <a:rPr lang="en-US" sz="2000" dirty="0">
                <a:solidFill>
                  <a:srgbClr val="030609"/>
                </a:solidFill>
              </a:rPr>
              <a:t>Deficit-based approaches focus on the perceived weaknesses of individuals or groups, such that the individuals or groups become viewed as “the problem.”</a:t>
            </a:r>
          </a:p>
          <a:p>
            <a:pPr marL="0" lvl="1" indent="0">
              <a:spcBef>
                <a:spcPts val="600"/>
              </a:spcBef>
              <a:spcAft>
                <a:spcPts val="600"/>
              </a:spcAft>
              <a:buNone/>
            </a:pPr>
            <a:r>
              <a:rPr lang="en-US" sz="2000" dirty="0">
                <a:solidFill>
                  <a:srgbClr val="030609"/>
                </a:solidFill>
              </a:rPr>
              <a:t>Avoid Pejorative Words/Concepts</a:t>
            </a:r>
          </a:p>
          <a:p>
            <a:pPr marL="342900" lvl="1" indent="-342900">
              <a:spcBef>
                <a:spcPts val="600"/>
              </a:spcBef>
              <a:spcAft>
                <a:spcPts val="600"/>
              </a:spcAft>
            </a:pPr>
            <a:r>
              <a:rPr lang="en-US" sz="2000" dirty="0">
                <a:solidFill>
                  <a:srgbClr val="030609"/>
                </a:solidFill>
              </a:rPr>
              <a:t>At-risk vs Students disproportionately/historically disadvantaged because of … </a:t>
            </a:r>
          </a:p>
          <a:p>
            <a:pPr marL="342900" lvl="1" indent="-342900">
              <a:spcBef>
                <a:spcPts val="600"/>
              </a:spcBef>
              <a:spcAft>
                <a:spcPts val="600"/>
              </a:spcAft>
            </a:pPr>
            <a:r>
              <a:rPr lang="en-US" sz="2000" dirty="0">
                <a:solidFill>
                  <a:srgbClr val="030609"/>
                </a:solidFill>
              </a:rPr>
              <a:t>Achievement gap vs Opportunity gap </a:t>
            </a:r>
          </a:p>
          <a:p>
            <a:pPr marL="342900" lvl="1" indent="-342900">
              <a:spcBef>
                <a:spcPts val="600"/>
              </a:spcBef>
              <a:spcAft>
                <a:spcPts val="600"/>
              </a:spcAft>
            </a:pPr>
            <a:r>
              <a:rPr lang="en-US" sz="2000" dirty="0">
                <a:solidFill>
                  <a:srgbClr val="030609"/>
                </a:solidFill>
              </a:rPr>
              <a:t>Minority (abilities vs representation)</a:t>
            </a:r>
          </a:p>
          <a:p>
            <a:pPr marL="0" lvl="1" indent="0">
              <a:spcBef>
                <a:spcPts val="600"/>
              </a:spcBef>
              <a:spcAft>
                <a:spcPts val="600"/>
              </a:spcAft>
              <a:buNone/>
            </a:pPr>
            <a:r>
              <a:rPr lang="en-US" sz="2000" dirty="0">
                <a:solidFill>
                  <a:srgbClr val="030609"/>
                </a:solidFill>
              </a:rPr>
              <a:t>Equity-Minded Approaches</a:t>
            </a:r>
          </a:p>
          <a:p>
            <a:pPr marL="342900" lvl="1" indent="-342900">
              <a:spcBef>
                <a:spcPts val="600"/>
              </a:spcBef>
              <a:spcAft>
                <a:spcPts val="600"/>
              </a:spcAft>
            </a:pPr>
            <a:r>
              <a:rPr lang="en-US" sz="2000" dirty="0">
                <a:solidFill>
                  <a:srgbClr val="030609"/>
                </a:solidFill>
              </a:rPr>
              <a:t>Identifying major changes in institutional practices, routines, and culture needed to obtain equitable outcomes for historically marginalized and </a:t>
            </a:r>
            <a:r>
              <a:rPr lang="en-US" sz="2000" dirty="0" err="1">
                <a:solidFill>
                  <a:srgbClr val="030609"/>
                </a:solidFill>
              </a:rPr>
              <a:t>minoritized</a:t>
            </a:r>
            <a:r>
              <a:rPr lang="en-US" sz="2000" dirty="0">
                <a:solidFill>
                  <a:srgbClr val="030609"/>
                </a:solidFill>
              </a:rPr>
              <a:t> populations Frames inequities as a </a:t>
            </a:r>
            <a:r>
              <a:rPr lang="en-US" sz="2000" i="1" dirty="0">
                <a:solidFill>
                  <a:srgbClr val="030609"/>
                </a:solidFill>
              </a:rPr>
              <a:t>problem of practice </a:t>
            </a:r>
            <a:r>
              <a:rPr lang="en-US" sz="2000" dirty="0">
                <a:solidFill>
                  <a:srgbClr val="030609"/>
                </a:solidFill>
              </a:rPr>
              <a:t>rather than a</a:t>
            </a:r>
            <a:r>
              <a:rPr lang="en-US" sz="2000" i="1" dirty="0">
                <a:solidFill>
                  <a:srgbClr val="030609"/>
                </a:solidFill>
              </a:rPr>
              <a:t> problem with students</a:t>
            </a:r>
            <a:r>
              <a:rPr lang="en-US" sz="2000" dirty="0">
                <a:solidFill>
                  <a:srgbClr val="030609"/>
                </a:solidFill>
              </a:rPr>
              <a:t>, emphasizing the responsibility of higher education institutions, faculty, staff, and leaders to eliminate disparities in educational outcomes and create equity for all students. </a:t>
            </a:r>
          </a:p>
        </p:txBody>
      </p:sp>
      <p:sp>
        <p:nvSpPr>
          <p:cNvPr id="3" name="Text Placeholder 2"/>
          <p:cNvSpPr>
            <a:spLocks noGrp="1"/>
          </p:cNvSpPr>
          <p:nvPr>
            <p:ph type="body" sz="quarter" idx="10"/>
          </p:nvPr>
        </p:nvSpPr>
        <p:spPr>
          <a:xfrm>
            <a:off x="402336" y="120903"/>
            <a:ext cx="11379031" cy="903992"/>
          </a:xfrm>
        </p:spPr>
        <p:txBody>
          <a:bodyPr>
            <a:normAutofit/>
          </a:bodyPr>
          <a:lstStyle/>
          <a:p>
            <a:pPr algn="l">
              <a:spcBef>
                <a:spcPts val="0"/>
              </a:spcBef>
            </a:pPr>
            <a:r>
              <a:rPr lang="en-US" sz="2400" dirty="0">
                <a:solidFill>
                  <a:srgbClr val="00B050"/>
                </a:solidFill>
                <a:latin typeface="Georgia" panose="02040502050405020303" pitchFamily="18" charset="0"/>
              </a:rPr>
              <a:t>Do: 	Demonstrate Need/Equity Minded Responses</a:t>
            </a:r>
          </a:p>
          <a:p>
            <a:pPr algn="l">
              <a:spcBef>
                <a:spcPts val="0"/>
              </a:spcBef>
            </a:pPr>
            <a:r>
              <a:rPr lang="en-US" sz="2400" dirty="0">
                <a:solidFill>
                  <a:srgbClr val="FF0000"/>
                </a:solidFill>
                <a:latin typeface="Georgia" panose="02040502050405020303" pitchFamily="18" charset="0"/>
              </a:rPr>
              <a:t>Don’t: Blame Underrepresented Groups</a:t>
            </a:r>
            <a:r>
              <a:rPr lang="en-US" sz="2400" dirty="0">
                <a:solidFill>
                  <a:srgbClr val="030609"/>
                </a:solidFill>
                <a:latin typeface="Georgia" panose="02040502050405020303" pitchFamily="18" charset="0"/>
              </a:rPr>
              <a:t> </a:t>
            </a:r>
          </a:p>
          <a:p>
            <a:pPr algn="l"/>
            <a:endParaRPr lang="en-US" sz="2800" dirty="0"/>
          </a:p>
        </p:txBody>
      </p:sp>
    </p:spTree>
    <p:extLst>
      <p:ext uri="{BB962C8B-B14F-4D97-AF65-F5344CB8AC3E}">
        <p14:creationId xmlns:p14="http://schemas.microsoft.com/office/powerpoint/2010/main" val="2678445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919388"/>
            <a:ext cx="11379200" cy="5643192"/>
          </a:xfrm>
        </p:spPr>
        <p:txBody>
          <a:bodyPr>
            <a:normAutofit fontScale="92500"/>
          </a:bodyPr>
          <a:lstStyle/>
          <a:p>
            <a:pPr marL="0" lvl="0" indent="0" defTabSz="457200">
              <a:lnSpc>
                <a:spcPct val="100000"/>
              </a:lnSpc>
              <a:spcBef>
                <a:spcPts val="0"/>
              </a:spcBef>
              <a:buNone/>
            </a:pPr>
            <a:r>
              <a:rPr lang="en-US" sz="2400" b="1" dirty="0">
                <a:solidFill>
                  <a:prstClr val="black"/>
                </a:solidFill>
              </a:rPr>
              <a:t>POOR</a:t>
            </a:r>
          </a:p>
          <a:p>
            <a:pPr marL="0" lvl="0" indent="0" defTabSz="457200">
              <a:lnSpc>
                <a:spcPct val="100000"/>
              </a:lnSpc>
              <a:spcBef>
                <a:spcPts val="0"/>
              </a:spcBef>
              <a:buNone/>
            </a:pPr>
            <a:r>
              <a:rPr lang="en-US" sz="2400" dirty="0">
                <a:solidFill>
                  <a:prstClr val="black"/>
                </a:solidFill>
              </a:rPr>
              <a:t>Underrepresented minority high school students in Mississippi are generally unprepared for college.  They often lack the skills, rigorous classes, and knowledge about the college experience.  These deficit make it difficult for them to be competitive in our full-scholarship competitions at the university.  We need to develop a program that better prepares these students so that they have an opportunity to avoid financial challenges during college. </a:t>
            </a:r>
          </a:p>
          <a:p>
            <a:pPr marL="0" lvl="0" indent="0" defTabSz="457200">
              <a:lnSpc>
                <a:spcPct val="100000"/>
              </a:lnSpc>
              <a:spcBef>
                <a:spcPts val="0"/>
              </a:spcBef>
              <a:buNone/>
            </a:pPr>
            <a:endParaRPr lang="en-US" sz="2400" dirty="0">
              <a:solidFill>
                <a:prstClr val="black"/>
              </a:solidFill>
            </a:endParaRPr>
          </a:p>
          <a:p>
            <a:pPr marL="0" lvl="0" indent="0" defTabSz="457200">
              <a:lnSpc>
                <a:spcPct val="100000"/>
              </a:lnSpc>
              <a:spcBef>
                <a:spcPts val="0"/>
              </a:spcBef>
              <a:buNone/>
            </a:pPr>
            <a:r>
              <a:rPr lang="en-US" sz="2400" b="1" dirty="0">
                <a:solidFill>
                  <a:prstClr val="black"/>
                </a:solidFill>
              </a:rPr>
              <a:t>GOOD</a:t>
            </a:r>
          </a:p>
          <a:p>
            <a:pPr marL="0" lvl="0" indent="0" defTabSz="457200">
              <a:lnSpc>
                <a:spcPct val="100000"/>
              </a:lnSpc>
              <a:spcBef>
                <a:spcPts val="0"/>
              </a:spcBef>
              <a:buNone/>
            </a:pPr>
            <a:r>
              <a:rPr lang="en-US" sz="2400" dirty="0">
                <a:solidFill>
                  <a:prstClr val="black"/>
                </a:solidFill>
              </a:rPr>
              <a:t>Underrepresented minority students are not competitive in full-scholarship competitions at the university, because 65% of them live in rural communities in Mississippi that have limited access to enhanced college-preparation resources (GRE Prep courses, Advanced Placement courses, etc.).  The lack of access to these awards increases the likely that these students face financial challenges and insecurity during college.  As a result, the university should consider adding more equitable and proven measures that appropriately access student’s ability to excel in college.  </a:t>
            </a:r>
          </a:p>
        </p:txBody>
      </p:sp>
      <p:sp>
        <p:nvSpPr>
          <p:cNvPr id="3" name="Text Placeholder 2"/>
          <p:cNvSpPr>
            <a:spLocks noGrp="1"/>
          </p:cNvSpPr>
          <p:nvPr>
            <p:ph type="body" sz="quarter" idx="10"/>
          </p:nvPr>
        </p:nvSpPr>
        <p:spPr>
          <a:xfrm>
            <a:off x="402336" y="120903"/>
            <a:ext cx="11379031" cy="903992"/>
          </a:xfrm>
        </p:spPr>
        <p:txBody>
          <a:bodyPr>
            <a:normAutofit/>
          </a:bodyPr>
          <a:lstStyle/>
          <a:p>
            <a:pPr algn="l">
              <a:spcBef>
                <a:spcPts val="0"/>
              </a:spcBef>
            </a:pPr>
            <a:r>
              <a:rPr lang="en-US" sz="2400" dirty="0">
                <a:solidFill>
                  <a:srgbClr val="00B050"/>
                </a:solidFill>
                <a:latin typeface="Georgia" panose="02040502050405020303" pitchFamily="18" charset="0"/>
              </a:rPr>
              <a:t>Do: 	Demonstrate Need/Equity-Minded Responses</a:t>
            </a:r>
          </a:p>
          <a:p>
            <a:pPr algn="l">
              <a:spcBef>
                <a:spcPts val="0"/>
              </a:spcBef>
            </a:pPr>
            <a:r>
              <a:rPr lang="en-US" sz="2400" dirty="0">
                <a:solidFill>
                  <a:srgbClr val="FF0000"/>
                </a:solidFill>
                <a:latin typeface="Georgia" panose="02040502050405020303" pitchFamily="18" charset="0"/>
              </a:rPr>
              <a:t>Don’t: Blame Underrepresented Groups </a:t>
            </a:r>
          </a:p>
          <a:p>
            <a:pPr algn="l"/>
            <a:endParaRPr lang="en-US" sz="2800" dirty="0"/>
          </a:p>
          <a:p>
            <a:pPr algn="l"/>
            <a:endParaRPr lang="en-US" sz="2800" dirty="0"/>
          </a:p>
          <a:p>
            <a:pPr algn="l"/>
            <a:endParaRPr lang="en-US" sz="2800" dirty="0"/>
          </a:p>
        </p:txBody>
      </p:sp>
    </p:spTree>
    <p:extLst>
      <p:ext uri="{BB962C8B-B14F-4D97-AF65-F5344CB8AC3E}">
        <p14:creationId xmlns:p14="http://schemas.microsoft.com/office/powerpoint/2010/main" val="418226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024894"/>
            <a:ext cx="11379200" cy="5643192"/>
          </a:xfrm>
        </p:spPr>
        <p:txBody>
          <a:bodyPr>
            <a:normAutofit/>
          </a:bodyPr>
          <a:lstStyle/>
          <a:p>
            <a:pPr marL="0" indent="0" defTabSz="457200">
              <a:buNone/>
            </a:pPr>
            <a:r>
              <a:rPr lang="en-US" sz="2400" b="1" dirty="0">
                <a:solidFill>
                  <a:prstClr val="black"/>
                </a:solidFill>
              </a:rPr>
              <a:t>POOR</a:t>
            </a:r>
          </a:p>
          <a:p>
            <a:pPr marL="342900" indent="-342900" defTabSz="457200">
              <a:buFont typeface="Arial"/>
              <a:buChar char="•"/>
            </a:pPr>
            <a:r>
              <a:rPr lang="en-US" sz="2400" dirty="0">
                <a:solidFill>
                  <a:prstClr val="black"/>
                </a:solidFill>
              </a:rPr>
              <a:t>Mississippi is the worst state in the nation when it comes to Advanced Placement.</a:t>
            </a:r>
          </a:p>
          <a:p>
            <a:pPr marL="342900" indent="-342900" defTabSz="457200">
              <a:buFont typeface="Arial"/>
              <a:buChar char="•"/>
            </a:pPr>
            <a:r>
              <a:rPr lang="en-US" sz="2400" dirty="0">
                <a:solidFill>
                  <a:prstClr val="black"/>
                </a:solidFill>
              </a:rPr>
              <a:t>Mississippi’s political elite devalues public education; that is why our Advanced Placement offerings are so dismal.</a:t>
            </a:r>
          </a:p>
          <a:p>
            <a:pPr defTabSz="457200"/>
            <a:endParaRPr lang="en-US" sz="2400" dirty="0">
              <a:solidFill>
                <a:prstClr val="black"/>
              </a:solidFill>
            </a:endParaRPr>
          </a:p>
          <a:p>
            <a:pPr marL="0" indent="0" defTabSz="457200">
              <a:buNone/>
            </a:pPr>
            <a:r>
              <a:rPr lang="en-US" sz="2400" b="1" dirty="0">
                <a:solidFill>
                  <a:prstClr val="black"/>
                </a:solidFill>
              </a:rPr>
              <a:t>GOOD</a:t>
            </a:r>
          </a:p>
          <a:p>
            <a:pPr marL="342900" indent="-342900" defTabSz="457200">
              <a:buFont typeface="Arial"/>
              <a:buChar char="•"/>
            </a:pPr>
            <a:r>
              <a:rPr lang="en-US" sz="2400" dirty="0">
                <a:solidFill>
                  <a:prstClr val="black"/>
                </a:solidFill>
              </a:rPr>
              <a:t>Mississippi lags the nation in both the percentage of its students who take AP exams in any subject (2014 rank: 49</a:t>
            </a:r>
            <a:r>
              <a:rPr lang="en-US" sz="2400" baseline="30000" dirty="0">
                <a:solidFill>
                  <a:prstClr val="black"/>
                </a:solidFill>
              </a:rPr>
              <a:t>th</a:t>
            </a:r>
            <a:r>
              <a:rPr lang="en-US" sz="2400" dirty="0">
                <a:solidFill>
                  <a:prstClr val="black"/>
                </a:solidFill>
              </a:rPr>
              <a:t> at 17.2%, leading only North Dakota) and the percentage of AP exams passed in any subject with a score of 3 or better (2014 rank: 49</a:t>
            </a:r>
            <a:r>
              <a:rPr lang="en-US" sz="2400" baseline="30000" dirty="0">
                <a:solidFill>
                  <a:prstClr val="black"/>
                </a:solidFill>
              </a:rPr>
              <a:t>th</a:t>
            </a:r>
            <a:r>
              <a:rPr lang="en-US" sz="2400" dirty="0">
                <a:solidFill>
                  <a:prstClr val="black"/>
                </a:solidFill>
              </a:rPr>
              <a:t> at 32.4%, leading only Arkansas). </a:t>
            </a:r>
          </a:p>
          <a:p>
            <a:pPr marL="342900" indent="-342900" defTabSz="457200">
              <a:buFont typeface="Arial"/>
              <a:buChar char="•"/>
            </a:pPr>
            <a:r>
              <a:rPr lang="en-US" sz="2400" dirty="0">
                <a:solidFill>
                  <a:prstClr val="black"/>
                </a:solidFill>
              </a:rPr>
              <a:t>In 2014, only about 44% (126 out 282) of Mississippi’s public high schools even offered AP courses of any type (College Board, 2014). </a:t>
            </a:r>
          </a:p>
          <a:p>
            <a:pPr defTabSz="457200"/>
            <a:endParaRPr lang="en-US" sz="2000" dirty="0">
              <a:solidFill>
                <a:prstClr val="black"/>
              </a:solidFill>
              <a:latin typeface="Calibri"/>
            </a:endParaRPr>
          </a:p>
        </p:txBody>
      </p:sp>
      <p:sp>
        <p:nvSpPr>
          <p:cNvPr id="3" name="Text Placeholder 2"/>
          <p:cNvSpPr>
            <a:spLocks noGrp="1"/>
          </p:cNvSpPr>
          <p:nvPr>
            <p:ph type="body" sz="quarter" idx="10"/>
          </p:nvPr>
        </p:nvSpPr>
        <p:spPr>
          <a:xfrm>
            <a:off x="402336" y="120903"/>
            <a:ext cx="11379031" cy="903992"/>
          </a:xfrm>
        </p:spPr>
        <p:txBody>
          <a:bodyPr>
            <a:normAutofit/>
          </a:bodyPr>
          <a:lstStyle/>
          <a:p>
            <a:pPr algn="l">
              <a:spcBef>
                <a:spcPts val="0"/>
              </a:spcBef>
            </a:pPr>
            <a:r>
              <a:rPr lang="en-US" sz="2400" dirty="0">
                <a:solidFill>
                  <a:srgbClr val="FF0000"/>
                </a:solidFill>
                <a:latin typeface="Georgia" panose="02040502050405020303" pitchFamily="18" charset="0"/>
              </a:rPr>
              <a:t>Don’t: Editorialize or Use Sweeping Rhetoric</a:t>
            </a:r>
            <a:br>
              <a:rPr lang="en-US" sz="2400" dirty="0">
                <a:solidFill>
                  <a:srgbClr val="030609"/>
                </a:solidFill>
                <a:latin typeface="Georgia" panose="02040502050405020303" pitchFamily="18" charset="0"/>
              </a:rPr>
            </a:br>
            <a:r>
              <a:rPr lang="en-US" sz="2400" dirty="0">
                <a:solidFill>
                  <a:srgbClr val="00B050"/>
                </a:solidFill>
                <a:latin typeface="Georgia" panose="02040502050405020303" pitchFamily="18" charset="0"/>
              </a:rPr>
              <a:t>Do:  Make Fact-Based Claims</a:t>
            </a:r>
            <a:endParaRPr lang="en-US" sz="2800" dirty="0">
              <a:solidFill>
                <a:srgbClr val="00B050"/>
              </a:solidFill>
            </a:endParaRPr>
          </a:p>
        </p:txBody>
      </p:sp>
    </p:spTree>
    <p:extLst>
      <p:ext uri="{BB962C8B-B14F-4D97-AF65-F5344CB8AC3E}">
        <p14:creationId xmlns:p14="http://schemas.microsoft.com/office/powerpoint/2010/main" val="1291926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866588"/>
            <a:ext cx="11379200" cy="5797178"/>
          </a:xfrm>
        </p:spPr>
        <p:txBody>
          <a:bodyPr>
            <a:normAutofit/>
          </a:bodyPr>
          <a:lstStyle/>
          <a:p>
            <a:pPr defTabSz="457200"/>
            <a:r>
              <a:rPr lang="en-US" sz="2400" dirty="0">
                <a:solidFill>
                  <a:prstClr val="black"/>
                </a:solidFill>
              </a:rPr>
              <a:t>What is the potential of this project to benefit the society and/or contribute to the achievement of specific, desired societal outcomes?</a:t>
            </a:r>
          </a:p>
          <a:p>
            <a:pPr defTabSz="457200"/>
            <a:r>
              <a:rPr lang="en-US" sz="2400" dirty="0">
                <a:solidFill>
                  <a:prstClr val="black"/>
                </a:solidFill>
              </a:rPr>
              <a:t>Per NSF, “such incomes include, but are not limited to: </a:t>
            </a:r>
            <a:r>
              <a:rPr lang="en-US" sz="2400" b="1" dirty="0">
                <a:solidFill>
                  <a:prstClr val="black"/>
                </a:solidFill>
              </a:rPr>
              <a:t>full participation of </a:t>
            </a:r>
            <a:r>
              <a:rPr lang="en-US" sz="2400" dirty="0">
                <a:ln w="12700">
                  <a:solidFill>
                    <a:srgbClr val="242852"/>
                  </a:solidFill>
                  <a:prstDash val="solid"/>
                </a:ln>
                <a:solidFill>
                  <a:srgbClr val="0000FF"/>
                </a:solidFill>
                <a:effectLst>
                  <a:outerShdw blurRad="41275" dist="20320" dir="1800000" algn="tl" rotWithShape="0">
                    <a:srgbClr val="000000">
                      <a:alpha val="40000"/>
                    </a:srgbClr>
                  </a:outerShdw>
                </a:effectLst>
              </a:rPr>
              <a:t>women</a:t>
            </a:r>
            <a:r>
              <a:rPr lang="en-US" sz="2400" b="1" dirty="0">
                <a:solidFill>
                  <a:prstClr val="black"/>
                </a:solidFill>
              </a:rPr>
              <a:t>, </a:t>
            </a:r>
            <a:r>
              <a:rPr lang="en-US" sz="2400" dirty="0">
                <a:ln w="12700">
                  <a:solidFill>
                    <a:srgbClr val="242852"/>
                  </a:solidFill>
                  <a:prstDash val="solid"/>
                </a:ln>
                <a:solidFill>
                  <a:srgbClr val="40DD0B"/>
                </a:solidFill>
                <a:effectLst>
                  <a:outerShdw blurRad="41275" dist="20320" dir="1800000" algn="tl" rotWithShape="0">
                    <a:srgbClr val="000000">
                      <a:alpha val="40000"/>
                    </a:srgbClr>
                  </a:outerShdw>
                </a:effectLst>
              </a:rPr>
              <a:t>persons with disabilities</a:t>
            </a:r>
            <a:r>
              <a:rPr lang="en-US" sz="2400" b="1" dirty="0">
                <a:solidFill>
                  <a:prstClr val="black"/>
                </a:solidFill>
              </a:rPr>
              <a:t>, and </a:t>
            </a:r>
            <a:r>
              <a:rPr lang="en-US" sz="2400" dirty="0">
                <a:ln w="12700">
                  <a:solidFill>
                    <a:srgbClr val="242852"/>
                  </a:solidFill>
                  <a:prstDash val="solid"/>
                </a:ln>
                <a:solidFill>
                  <a:srgbClr val="FF0000"/>
                </a:solidFill>
                <a:effectLst>
                  <a:outerShdw blurRad="41275" dist="20320" dir="1800000" algn="tl" rotWithShape="0">
                    <a:srgbClr val="000000">
                      <a:alpha val="40000"/>
                    </a:srgbClr>
                  </a:outerShdw>
                </a:effectLst>
              </a:rPr>
              <a:t>underrepresented minorities </a:t>
            </a:r>
            <a:r>
              <a:rPr lang="en-US" sz="2400" b="1" dirty="0">
                <a:solidFill>
                  <a:prstClr val="black"/>
                </a:solidFill>
              </a:rPr>
              <a:t>in science, technology, engineering, and mathematics (STEM)</a:t>
            </a:r>
            <a:r>
              <a:rPr lang="en-US" sz="2400" dirty="0">
                <a:solidFill>
                  <a:prstClr val="black"/>
                </a:solidFill>
              </a:rPr>
              <a:t>; improved STEM education and educator development at any level; increased public scientific literacy and public engagement with science and technology; improved well-being of individuals in society; development of a diverse, globally competitive STEM workforce; increased partnerships between academia, industry, and others; improved national security; increased economic competitiveness of the United States; and enhanced infrastructure for research and education.”</a:t>
            </a:r>
          </a:p>
          <a:p>
            <a:br>
              <a:rPr lang="en-US" sz="2000" dirty="0">
                <a:solidFill>
                  <a:prstClr val="black"/>
                </a:solidFill>
                <a:latin typeface="Calibri"/>
              </a:rPr>
            </a:br>
            <a:endParaRPr lang="en-US" sz="2000" dirty="0">
              <a:solidFill>
                <a:prstClr val="black"/>
              </a:solidFill>
              <a:latin typeface="Calibri"/>
            </a:endParaRPr>
          </a:p>
          <a:p>
            <a:pPr marL="0" lvl="1" indent="0"/>
            <a:endParaRPr lang="en-US" sz="1600" dirty="0">
              <a:solidFill>
                <a:prstClr val="black"/>
              </a:solidFill>
              <a:latin typeface="Calibri"/>
            </a:endParaRPr>
          </a:p>
        </p:txBody>
      </p:sp>
      <p:sp>
        <p:nvSpPr>
          <p:cNvPr id="3" name="Text Placeholder 2"/>
          <p:cNvSpPr>
            <a:spLocks noGrp="1"/>
          </p:cNvSpPr>
          <p:nvPr>
            <p:ph type="body" sz="quarter" idx="10"/>
          </p:nvPr>
        </p:nvSpPr>
        <p:spPr>
          <a:xfrm>
            <a:off x="402336" y="120903"/>
            <a:ext cx="11379031" cy="903992"/>
          </a:xfrm>
        </p:spPr>
        <p:txBody>
          <a:bodyPr>
            <a:normAutofit/>
          </a:bodyPr>
          <a:lstStyle/>
          <a:p>
            <a:pPr algn="l"/>
            <a:r>
              <a:rPr lang="en-US" sz="2800" dirty="0">
                <a:solidFill>
                  <a:srgbClr val="030609"/>
                </a:solidFill>
                <a:latin typeface="Georgia" panose="02040502050405020303" pitchFamily="18" charset="0"/>
              </a:rPr>
              <a:t>NSF Broader Impacts</a:t>
            </a:r>
            <a:endParaRPr lang="en-US" sz="2800" dirty="0"/>
          </a:p>
          <a:p>
            <a:pPr algn="l"/>
            <a:endParaRPr lang="en-US" sz="2800" dirty="0"/>
          </a:p>
        </p:txBody>
      </p:sp>
    </p:spTree>
    <p:extLst>
      <p:ext uri="{BB962C8B-B14F-4D97-AF65-F5344CB8AC3E}">
        <p14:creationId xmlns:p14="http://schemas.microsoft.com/office/powerpoint/2010/main" val="1049417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6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669925"/>
            <a:ext cx="10515600" cy="4956093"/>
          </a:xfrm>
        </p:spPr>
        <p:txBody>
          <a:bodyPr>
            <a:noAutofit/>
          </a:bodyPr>
          <a:lstStyle/>
          <a:p>
            <a:pPr algn="ctr"/>
            <a:r>
              <a:rPr lang="en-US" sz="6600" b="1" dirty="0">
                <a:solidFill>
                  <a:srgbClr val="030609"/>
                </a:solidFill>
                <a:latin typeface="Georgia" panose="02040502050405020303" pitchFamily="18" charset="0"/>
              </a:rPr>
              <a:t>Foundational </a:t>
            </a:r>
            <a:br>
              <a:rPr lang="en-US" sz="6600" b="1" dirty="0">
                <a:solidFill>
                  <a:srgbClr val="030609"/>
                </a:solidFill>
                <a:latin typeface="Georgia" panose="02040502050405020303" pitchFamily="18" charset="0"/>
              </a:rPr>
            </a:br>
            <a:r>
              <a:rPr lang="en-US" sz="6600" b="1" dirty="0">
                <a:solidFill>
                  <a:srgbClr val="030609"/>
                </a:solidFill>
                <a:latin typeface="Georgia" panose="02040502050405020303" pitchFamily="18" charset="0"/>
              </a:rPr>
              <a:t>Concepts</a:t>
            </a:r>
            <a:endParaRPr lang="en-US" sz="8000" b="1" dirty="0">
              <a:solidFill>
                <a:srgbClr val="030609"/>
              </a:solidFill>
              <a:latin typeface="Georgia" panose="02040502050405020303" pitchFamily="18" charset="0"/>
            </a:endParaRPr>
          </a:p>
        </p:txBody>
      </p:sp>
    </p:spTree>
    <p:extLst>
      <p:ext uri="{BB962C8B-B14F-4D97-AF65-F5344CB8AC3E}">
        <p14:creationId xmlns:p14="http://schemas.microsoft.com/office/powerpoint/2010/main" val="3078883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bwMode="ltGray">
          <a:xfrm flipH="1">
            <a:off x="1145996" y="1901497"/>
            <a:ext cx="2548005"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544287" y="2102812"/>
            <a:ext cx="3751424" cy="535531"/>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3600" b="1" i="0" u="none" strike="noStrike" kern="0" cap="none" spc="450" normalizeH="0" baseline="0" noProof="0" dirty="0">
                <a:ln>
                  <a:noFill/>
                </a:ln>
                <a:solidFill>
                  <a:srgbClr val="030609"/>
                </a:solidFill>
                <a:effectLst/>
                <a:uLnTx/>
                <a:uFillTx/>
                <a:ea typeface="Tw Cen MT" charset="0"/>
                <a:cs typeface="Calibri" panose="020F0502020204030204" pitchFamily="34" charset="0"/>
              </a:rPr>
              <a:t>DIVERSITY</a:t>
            </a:r>
          </a:p>
        </p:txBody>
      </p:sp>
      <p:cxnSp>
        <p:nvCxnSpPr>
          <p:cNvPr id="19" name="Straight Connector 18"/>
          <p:cNvCxnSpPr/>
          <p:nvPr/>
        </p:nvCxnSpPr>
        <p:spPr bwMode="ltGray">
          <a:xfrm flipH="1">
            <a:off x="1192534" y="2784543"/>
            <a:ext cx="2548005"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bwMode="ltGray">
          <a:xfrm flipH="1">
            <a:off x="7575707" y="1886920"/>
            <a:ext cx="254800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bwMode="ltGray">
          <a:xfrm flipH="1">
            <a:off x="7575707" y="2794615"/>
            <a:ext cx="254800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5" name="Text Placeholder 2"/>
          <p:cNvSpPr txBox="1">
            <a:spLocks/>
          </p:cNvSpPr>
          <p:nvPr/>
        </p:nvSpPr>
        <p:spPr>
          <a:xfrm>
            <a:off x="4654461" y="5165187"/>
            <a:ext cx="2548005" cy="739758"/>
          </a:xfrm>
          <a:prstGeom prst="rect">
            <a:avLst/>
          </a:prstGeom>
        </p:spPr>
        <p:txBody>
          <a:bodyPr lIns="0" tIns="0" rIns="0" bIns="0" anchor="ctr"/>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95275" marR="0" lvl="0" indent="-95275" algn="ctr" defTabSz="342991" rtl="0" eaLnBrk="1" fontAlgn="auto" latinLnBrk="0" hangingPunct="1">
              <a:lnSpc>
                <a:spcPct val="100000"/>
              </a:lnSpc>
              <a:spcBef>
                <a:spcPts val="450"/>
              </a:spcBef>
              <a:spcAft>
                <a:spcPts val="0"/>
              </a:spcAft>
              <a:buClrTx/>
              <a:buSzPct val="25000"/>
              <a:buFont typeface="Tw Cen MT" charset="-120"/>
              <a:buChar char=" "/>
              <a:tabLst/>
              <a:defRPr/>
            </a:pPr>
            <a:endParaRPr kumimoji="0" lang="en-US" sz="1200" b="0" i="0" u="none" strike="noStrike" kern="1200" cap="none" spc="0" normalizeH="0" baseline="0" noProof="0" dirty="0">
              <a:ln>
                <a:noFill/>
              </a:ln>
              <a:solidFill>
                <a:srgbClr val="233A4B"/>
              </a:solidFill>
              <a:effectLst/>
              <a:uLnTx/>
              <a:uFillTx/>
              <a:latin typeface="Calibri" panose="020F0502020204030204" pitchFamily="34" charset="0"/>
              <a:cs typeface="Calibri" panose="020F0502020204030204" pitchFamily="34" charset="0"/>
            </a:endParaRPr>
          </a:p>
        </p:txBody>
      </p:sp>
      <p:sp>
        <p:nvSpPr>
          <p:cNvPr id="46" name="Text Placeholder 2">
            <a:extLst>
              <a:ext uri="{FF2B5EF4-FFF2-40B4-BE49-F238E27FC236}">
                <a16:creationId xmlns:a16="http://schemas.microsoft.com/office/drawing/2014/main" id="{CE0CCA23-D23B-46B7-BAF5-917BE4BCCE3D}"/>
              </a:ext>
            </a:extLst>
          </p:cNvPr>
          <p:cNvSpPr txBox="1">
            <a:spLocks/>
          </p:cNvSpPr>
          <p:nvPr/>
        </p:nvSpPr>
        <p:spPr>
          <a:xfrm>
            <a:off x="219075" y="2930744"/>
            <a:ext cx="6648450" cy="2885516"/>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127000" marR="0" lvl="0" indent="-127000" algn="l" defTabSz="457200" rtl="0" eaLnBrk="1" fontAlgn="auto" latinLnBrk="0" hangingPunct="1">
              <a:lnSpc>
                <a:spcPct val="100000"/>
              </a:lnSpc>
              <a:spcBef>
                <a:spcPts val="600"/>
              </a:spcBef>
              <a:spcAft>
                <a:spcPts val="0"/>
              </a:spcAft>
              <a:buClrTx/>
              <a:buSzPct val="25000"/>
              <a:buFont typeface="Tw Cen MT" charset="-120"/>
              <a:buChar char=" "/>
              <a:tabLst/>
              <a:defRPr/>
            </a:pPr>
            <a:r>
              <a:rPr kumimoji="0" lang="en-US" sz="2800" i="0" u="none" strike="noStrike" kern="1200" cap="none" spc="0" normalizeH="0" baseline="0" noProof="0" dirty="0">
                <a:ln>
                  <a:noFill/>
                </a:ln>
                <a:solidFill>
                  <a:srgbClr val="030609"/>
                </a:solidFill>
                <a:effectLst/>
                <a:uLnTx/>
                <a:uFillTx/>
                <a:latin typeface="Georgia"/>
                <a:cs typeface="Calibri" panose="020F0502020204030204" pitchFamily="34" charset="0"/>
              </a:rPr>
              <a:t>The term is often used to include aspects of </a:t>
            </a:r>
            <a:r>
              <a:rPr kumimoji="0" lang="en-US" sz="2800" b="1" i="0" u="none" strike="noStrike" kern="1200" cap="none" spc="0" normalizeH="0" baseline="0" noProof="0" dirty="0">
                <a:ln>
                  <a:noFill/>
                </a:ln>
                <a:solidFill>
                  <a:srgbClr val="C00000"/>
                </a:solidFill>
                <a:effectLst/>
                <a:uLnTx/>
                <a:uFillTx/>
                <a:latin typeface="Georgia"/>
                <a:cs typeface="Calibri" panose="020F0502020204030204" pitchFamily="34" charset="0"/>
              </a:rPr>
              <a:t>group</a:t>
            </a:r>
            <a:r>
              <a:rPr kumimoji="0" lang="en-US" sz="2800" i="0" u="none" strike="noStrike" kern="1200" cap="none" spc="0" normalizeH="0" baseline="0" noProof="0" dirty="0">
                <a:ln>
                  <a:noFill/>
                </a:ln>
                <a:solidFill>
                  <a:srgbClr val="030609"/>
                </a:solidFill>
                <a:effectLst/>
                <a:uLnTx/>
                <a:uFillTx/>
                <a:latin typeface="Georgia"/>
                <a:cs typeface="Calibri" panose="020F0502020204030204" pitchFamily="34" charset="0"/>
              </a:rPr>
              <a:t> (race, ethnicity, gender, sexual orientation, class) and </a:t>
            </a:r>
            <a:r>
              <a:rPr kumimoji="0" lang="en-US" sz="2800" b="1" i="0" u="none" strike="noStrike" kern="1200" cap="none" spc="0" normalizeH="0" baseline="0" noProof="0" dirty="0">
                <a:ln>
                  <a:noFill/>
                </a:ln>
                <a:solidFill>
                  <a:srgbClr val="C00000"/>
                </a:solidFill>
                <a:effectLst/>
                <a:uLnTx/>
                <a:uFillTx/>
                <a:latin typeface="Georgia"/>
                <a:cs typeface="Calibri" panose="020F0502020204030204" pitchFamily="34" charset="0"/>
              </a:rPr>
              <a:t>individual</a:t>
            </a:r>
            <a:r>
              <a:rPr kumimoji="0" lang="en-US" sz="2800" b="1" i="0" u="none" strike="noStrike" kern="1200" cap="none" spc="0" normalizeH="0" noProof="0" dirty="0">
                <a:ln>
                  <a:noFill/>
                </a:ln>
                <a:solidFill>
                  <a:srgbClr val="C00000"/>
                </a:solidFill>
                <a:effectLst/>
                <a:uLnTx/>
                <a:uFillTx/>
                <a:latin typeface="Georgia"/>
                <a:cs typeface="Calibri" panose="020F0502020204030204" pitchFamily="34" charset="0"/>
              </a:rPr>
              <a:t> </a:t>
            </a:r>
            <a:r>
              <a:rPr kumimoji="0" lang="en-US" sz="2800" i="0" u="none" strike="noStrike" kern="1200" cap="none" spc="0" normalizeH="0" noProof="0" dirty="0">
                <a:ln>
                  <a:noFill/>
                </a:ln>
                <a:solidFill>
                  <a:srgbClr val="030609"/>
                </a:solidFill>
                <a:effectLst/>
                <a:uLnTx/>
                <a:uFillTx/>
                <a:latin typeface="Georgia"/>
                <a:cs typeface="Calibri" panose="020F0502020204030204" pitchFamily="34" charset="0"/>
              </a:rPr>
              <a:t>identities</a:t>
            </a:r>
            <a:r>
              <a:rPr kumimoji="0" lang="en-US" sz="2800" i="0" u="none" strike="noStrike" kern="1200" cap="none" spc="0" normalizeH="0" baseline="0" noProof="0" dirty="0">
                <a:ln>
                  <a:noFill/>
                </a:ln>
                <a:solidFill>
                  <a:srgbClr val="B5474F"/>
                </a:solidFill>
                <a:effectLst/>
                <a:uLnTx/>
                <a:uFillTx/>
                <a:latin typeface="Georgia"/>
                <a:cs typeface="Calibri" panose="020F0502020204030204" pitchFamily="34" charset="0"/>
              </a:rPr>
              <a:t>. </a:t>
            </a:r>
          </a:p>
          <a:p>
            <a:pPr marL="127000" marR="0" lvl="0" indent="-127000" algn="l" defTabSz="457200" rtl="0" eaLnBrk="1" fontAlgn="auto" latinLnBrk="0" hangingPunct="1">
              <a:lnSpc>
                <a:spcPct val="100000"/>
              </a:lnSpc>
              <a:spcBef>
                <a:spcPts val="600"/>
              </a:spcBef>
              <a:spcAft>
                <a:spcPts val="0"/>
              </a:spcAft>
              <a:buClrTx/>
              <a:buSzPct val="25000"/>
              <a:buFont typeface="Tw Cen MT" charset="-120"/>
              <a:buChar char=" "/>
              <a:tabLst/>
              <a:defRPr/>
            </a:pP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The term simply describes the </a:t>
            </a:r>
            <a:r>
              <a:rPr kumimoji="0" lang="en-US" sz="2800" b="1" i="0" u="sng" strike="noStrike" kern="1200" cap="none" spc="0" normalizeH="0" baseline="0" noProof="0" dirty="0">
                <a:ln>
                  <a:noFill/>
                </a:ln>
                <a:solidFill>
                  <a:srgbClr val="030609"/>
                </a:solidFill>
                <a:effectLst/>
                <a:uLnTx/>
                <a:uFillTx/>
                <a:latin typeface="Georgia"/>
                <a:cs typeface="Calibri" panose="020F0502020204030204" pitchFamily="34" charset="0"/>
              </a:rPr>
              <a:t>presence</a:t>
            </a: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 of individuals from various </a:t>
            </a:r>
            <a:r>
              <a:rPr kumimoji="0" lang="en-US" sz="2800" b="1" i="0" u="none" strike="noStrike" kern="1200" cap="none" spc="0" normalizeH="0" baseline="0" noProof="0" dirty="0">
                <a:ln>
                  <a:noFill/>
                </a:ln>
                <a:solidFill>
                  <a:srgbClr val="B5474F"/>
                </a:solidFill>
                <a:effectLst/>
                <a:uLnTx/>
                <a:uFillTx/>
                <a:latin typeface="Georgia"/>
                <a:cs typeface="Calibri" panose="020F0502020204030204" pitchFamily="34" charset="0"/>
              </a:rPr>
              <a:t>backgrounds</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and/or with various</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1" i="0" u="none" strike="noStrike" kern="1200" cap="none" spc="0" normalizeH="0" baseline="0" noProof="0" dirty="0">
                <a:ln>
                  <a:noFill/>
                </a:ln>
                <a:solidFill>
                  <a:srgbClr val="B5474F"/>
                </a:solidFill>
                <a:effectLst/>
                <a:uLnTx/>
                <a:uFillTx/>
                <a:latin typeface="Georgia"/>
                <a:cs typeface="Calibri" panose="020F0502020204030204" pitchFamily="34" charset="0"/>
              </a:rPr>
              <a:t>identities</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a:t>
            </a:r>
          </a:p>
        </p:txBody>
      </p:sp>
      <p:pic>
        <p:nvPicPr>
          <p:cNvPr id="3" name="Picture 2" descr="count | Count Von Count from Sesame Street | Barry Stoc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30226"/>
            <a:ext cx="4904164" cy="3745172"/>
          </a:xfrm>
          <a:prstGeom prst="rect">
            <a:avLst/>
          </a:prstGeom>
        </p:spPr>
      </p:pic>
    </p:spTree>
    <p:extLst>
      <p:ext uri="{BB962C8B-B14F-4D97-AF65-F5344CB8AC3E}">
        <p14:creationId xmlns:p14="http://schemas.microsoft.com/office/powerpoint/2010/main" val="3041130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ltGray">
          <a:xfrm flipH="1">
            <a:off x="7497807" y="340404"/>
            <a:ext cx="2343915"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7366854" y="471607"/>
            <a:ext cx="2605819" cy="535531"/>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3600" b="1" i="0" u="none" strike="noStrike" kern="0" cap="none" spc="450" normalizeH="0" baseline="0" noProof="0" dirty="0">
                <a:ln>
                  <a:noFill/>
                </a:ln>
                <a:solidFill>
                  <a:srgbClr val="030609"/>
                </a:solidFill>
                <a:effectLst/>
                <a:uLnTx/>
                <a:uFillTx/>
                <a:latin typeface="Georgia"/>
                <a:ea typeface="Tw Cen MT" charset="0"/>
                <a:cs typeface="Calibri" panose="020F0502020204030204" pitchFamily="34" charset="0"/>
              </a:rPr>
              <a:t>EQUITY</a:t>
            </a:r>
          </a:p>
        </p:txBody>
      </p:sp>
      <p:cxnSp>
        <p:nvCxnSpPr>
          <p:cNvPr id="25" name="Straight Connector 24"/>
          <p:cNvCxnSpPr/>
          <p:nvPr/>
        </p:nvCxnSpPr>
        <p:spPr bwMode="ltGray">
          <a:xfrm flipH="1">
            <a:off x="7497807" y="1117490"/>
            <a:ext cx="234391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6" name="Text Placeholder 2">
            <a:extLst>
              <a:ext uri="{FF2B5EF4-FFF2-40B4-BE49-F238E27FC236}">
                <a16:creationId xmlns:a16="http://schemas.microsoft.com/office/drawing/2014/main" id="{EBD36FF7-64A8-4DE5-B733-53C9745BAD67}"/>
              </a:ext>
            </a:extLst>
          </p:cNvPr>
          <p:cNvSpPr txBox="1">
            <a:spLocks/>
          </p:cNvSpPr>
          <p:nvPr/>
        </p:nvSpPr>
        <p:spPr>
          <a:xfrm>
            <a:off x="5872333" y="1378026"/>
            <a:ext cx="6319667" cy="1708074"/>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127000" marR="0" lvl="0" indent="-127000" algn="l" defTabSz="457200" rtl="0" eaLnBrk="1" fontAlgn="auto" latinLnBrk="0" hangingPunct="1">
              <a:lnSpc>
                <a:spcPct val="100000"/>
              </a:lnSpc>
              <a:spcBef>
                <a:spcPts val="600"/>
              </a:spcBef>
              <a:spcAft>
                <a:spcPts val="0"/>
              </a:spcAft>
              <a:buClrTx/>
              <a:buSzPct val="25000"/>
              <a:buFont typeface="Tw Cen MT" charset="-120"/>
              <a:buChar char=" "/>
              <a:tabLst/>
              <a:defRPr/>
            </a:pPr>
            <a:r>
              <a:rPr kumimoji="0" lang="en-US" sz="2600" b="0" i="0" u="none" strike="noStrike" kern="1200" cap="none" spc="0" normalizeH="0" baseline="0" noProof="0" dirty="0">
                <a:ln>
                  <a:noFill/>
                </a:ln>
                <a:solidFill>
                  <a:srgbClr val="030609"/>
                </a:solidFill>
                <a:effectLst/>
                <a:uLnTx/>
                <a:uFillTx/>
                <a:latin typeface="Georgia"/>
                <a:cs typeface="Calibri" panose="020F0502020204030204" pitchFamily="34" charset="0"/>
              </a:rPr>
              <a:t>Addresses</a:t>
            </a:r>
            <a:r>
              <a:rPr kumimoji="0" lang="en-US" sz="26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C00000"/>
                </a:solidFill>
                <a:effectLst/>
                <a:uLnTx/>
                <a:uFillTx/>
                <a:latin typeface="Georgia"/>
                <a:cs typeface="Calibri" panose="020F0502020204030204" pitchFamily="34" charset="0"/>
              </a:rPr>
              <a:t>justice</a:t>
            </a:r>
            <a:r>
              <a:rPr kumimoji="0" lang="en-US" sz="2600" b="0" i="0" u="none" strike="noStrike" kern="1200" cap="none" spc="0" normalizeH="0" baseline="0" noProof="0" dirty="0">
                <a:ln>
                  <a:noFill/>
                </a:ln>
                <a:solidFill>
                  <a:srgbClr val="C00000"/>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C00000"/>
                </a:solidFill>
                <a:effectLst/>
                <a:uLnTx/>
                <a:uFillTx/>
                <a:latin typeface="Georgia"/>
                <a:cs typeface="Calibri" panose="020F0502020204030204" pitchFamily="34" charset="0"/>
              </a:rPr>
              <a:t>impartiality</a:t>
            </a:r>
            <a:r>
              <a:rPr kumimoji="0" lang="en-US" sz="2600" b="0" i="0" u="none" strike="noStrike" kern="1200" cap="none" spc="0" normalizeH="0" baseline="0" noProof="0" dirty="0">
                <a:ln>
                  <a:noFill/>
                </a:ln>
                <a:solidFill>
                  <a:srgbClr val="C00000"/>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C00000"/>
                </a:solidFill>
                <a:effectLst/>
                <a:uLnTx/>
                <a:uFillTx/>
                <a:latin typeface="Georgia"/>
                <a:cs typeface="Calibri" panose="020F0502020204030204" pitchFamily="34" charset="0"/>
              </a:rPr>
              <a:t>and</a:t>
            </a:r>
            <a:r>
              <a:rPr kumimoji="0" lang="en-US" sz="2600" b="0" i="0" u="none" strike="noStrike" kern="1200" cap="none" spc="0" normalizeH="0" baseline="0" noProof="0" dirty="0">
                <a:ln>
                  <a:noFill/>
                </a:ln>
                <a:solidFill>
                  <a:srgbClr val="C00000"/>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C00000"/>
                </a:solidFill>
                <a:effectLst/>
                <a:uLnTx/>
                <a:uFillTx/>
                <a:latin typeface="Georgia"/>
                <a:cs typeface="Calibri" panose="020F0502020204030204" pitchFamily="34" charset="0"/>
              </a:rPr>
              <a:t>fairness</a:t>
            </a:r>
            <a:r>
              <a:rPr kumimoji="0" lang="en-US" sz="2600" b="0" i="0" u="none" strike="noStrike" kern="1200" cap="none" spc="0" normalizeH="0" baseline="0" noProof="0" dirty="0">
                <a:ln>
                  <a:noFill/>
                </a:ln>
                <a:solidFill>
                  <a:srgbClr val="030609"/>
                </a:solidFill>
                <a:effectLst/>
                <a:uLnTx/>
                <a:uFillTx/>
                <a:latin typeface="Georgia"/>
                <a:cs typeface="Calibri" panose="020F0502020204030204" pitchFamily="34" charset="0"/>
              </a:rPr>
              <a:t> within the </a:t>
            </a:r>
            <a:r>
              <a:rPr kumimoji="0" lang="en-US" sz="2600" b="1" i="0" u="none" strike="noStrike" kern="1200" cap="none" spc="0" normalizeH="0" baseline="0" noProof="0" dirty="0">
                <a:ln>
                  <a:noFill/>
                </a:ln>
                <a:solidFill>
                  <a:srgbClr val="030609"/>
                </a:solidFill>
                <a:effectLst/>
                <a:uLnTx/>
                <a:uFillTx/>
                <a:latin typeface="Georgia"/>
                <a:cs typeface="Calibri" panose="020F0502020204030204" pitchFamily="34" charset="0"/>
              </a:rPr>
              <a:t>procedures, processes, and distribution of resources</a:t>
            </a:r>
            <a:r>
              <a:rPr kumimoji="0" lang="en-US" sz="2600" b="0" i="0" u="none" strike="noStrike" kern="1200" cap="none" spc="0" normalizeH="0" baseline="0" noProof="0" dirty="0">
                <a:ln>
                  <a:noFill/>
                </a:ln>
                <a:solidFill>
                  <a:srgbClr val="030609"/>
                </a:solidFill>
                <a:effectLst/>
                <a:uLnTx/>
                <a:uFillTx/>
                <a:latin typeface="Georgia"/>
                <a:cs typeface="Calibri" panose="020F0502020204030204" pitchFamily="34" charset="0"/>
              </a:rPr>
              <a:t>. Understanding the underlying or root causes of outcome disparities caused by institutions or systems.</a:t>
            </a:r>
          </a:p>
          <a:p>
            <a:pPr marL="127000" marR="0" lvl="0" indent="-127000" algn="l" defTabSz="457200" rtl="0" eaLnBrk="1" fontAlgn="auto" latinLnBrk="0" hangingPunct="1">
              <a:lnSpc>
                <a:spcPct val="100000"/>
              </a:lnSpc>
              <a:spcBef>
                <a:spcPts val="600"/>
              </a:spcBef>
              <a:spcAft>
                <a:spcPts val="0"/>
              </a:spcAft>
              <a:buClrTx/>
              <a:buSzPct val="25000"/>
              <a:buFont typeface="Tw Cen MT" charset="-120"/>
              <a:buChar char=" "/>
              <a:tabLst/>
              <a:defRPr/>
            </a:pPr>
            <a:r>
              <a:rPr kumimoji="0" lang="en-US" sz="2600" b="0" i="0" u="none" strike="noStrike" kern="1200" cap="none" spc="0" normalizeH="0" baseline="0" noProof="0" dirty="0">
                <a:ln>
                  <a:noFill/>
                </a:ln>
                <a:solidFill>
                  <a:srgbClr val="030609"/>
                </a:solidFill>
                <a:effectLst/>
                <a:uLnTx/>
                <a:uFillTx/>
                <a:latin typeface="Georgia"/>
                <a:cs typeface="Calibri" panose="020F0502020204030204" pitchFamily="34" charset="0"/>
              </a:rPr>
              <a:t>This includes elimination of </a:t>
            </a:r>
            <a:r>
              <a:rPr kumimoji="0" lang="en-US" sz="2600" b="1" i="0" u="none" strike="noStrike" kern="1200" cap="none" spc="0" normalizeH="0" baseline="0" noProof="0" dirty="0">
                <a:ln>
                  <a:noFill/>
                </a:ln>
                <a:solidFill>
                  <a:srgbClr val="B5474F"/>
                </a:solidFill>
                <a:effectLst/>
                <a:uLnTx/>
                <a:uFillTx/>
                <a:latin typeface="Georgia"/>
                <a:cs typeface="Calibri" panose="020F0502020204030204" pitchFamily="34" charset="0"/>
              </a:rPr>
              <a:t>policies</a:t>
            </a:r>
            <a:r>
              <a:rPr kumimoji="0" lang="en-US" sz="26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B5474F"/>
                </a:solidFill>
                <a:effectLst/>
                <a:uLnTx/>
                <a:uFillTx/>
                <a:latin typeface="Georgia"/>
                <a:cs typeface="Calibri" panose="020F0502020204030204" pitchFamily="34" charset="0"/>
              </a:rPr>
              <a:t>practices</a:t>
            </a:r>
            <a:r>
              <a:rPr kumimoji="0" lang="en-US" sz="26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B5474F"/>
                </a:solidFill>
                <a:effectLst/>
                <a:uLnTx/>
                <a:uFillTx/>
                <a:latin typeface="Georgia"/>
                <a:cs typeface="Calibri" panose="020F0502020204030204" pitchFamily="34" charset="0"/>
              </a:rPr>
              <a:t>attitudes</a:t>
            </a:r>
            <a:r>
              <a:rPr kumimoji="0" lang="en-US" sz="26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600" b="0" i="0" u="none" strike="noStrike" kern="1200" cap="none" spc="0" normalizeH="0" baseline="0" noProof="0" dirty="0">
                <a:ln>
                  <a:noFill/>
                </a:ln>
                <a:solidFill>
                  <a:srgbClr val="030609"/>
                </a:solidFill>
                <a:effectLst/>
                <a:uLnTx/>
                <a:uFillTx/>
                <a:latin typeface="Georgia"/>
                <a:cs typeface="Calibri" panose="020F0502020204030204" pitchFamily="34" charset="0"/>
              </a:rPr>
              <a:t>and</a:t>
            </a:r>
            <a:r>
              <a:rPr kumimoji="0" lang="en-US" sz="26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B5474F"/>
                </a:solidFill>
                <a:effectLst/>
                <a:uLnTx/>
                <a:uFillTx/>
                <a:latin typeface="Georgia"/>
                <a:cs typeface="Calibri" panose="020F0502020204030204" pitchFamily="34" charset="0"/>
              </a:rPr>
              <a:t>cultural</a:t>
            </a:r>
            <a:r>
              <a:rPr kumimoji="0" lang="en-US" sz="26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B5474F"/>
                </a:solidFill>
                <a:effectLst/>
                <a:uLnTx/>
                <a:uFillTx/>
                <a:latin typeface="Georgia"/>
                <a:cs typeface="Calibri" panose="020F0502020204030204" pitchFamily="34" charset="0"/>
              </a:rPr>
              <a:t>messages</a:t>
            </a:r>
            <a:r>
              <a:rPr kumimoji="0" lang="en-US" sz="26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600" b="0" i="0" u="none" strike="noStrike" kern="1200" cap="none" spc="0" normalizeH="0" baseline="0" noProof="0" dirty="0">
                <a:ln>
                  <a:noFill/>
                </a:ln>
                <a:solidFill>
                  <a:srgbClr val="030609"/>
                </a:solidFill>
                <a:effectLst/>
                <a:uLnTx/>
                <a:uFillTx/>
                <a:latin typeface="Georgia"/>
                <a:cs typeface="Calibri" panose="020F0502020204030204" pitchFamily="34" charset="0"/>
              </a:rPr>
              <a:t>that reinforce or fail to eliminate differential outcomes by group identity/background.</a:t>
            </a:r>
          </a:p>
        </p:txBody>
      </p:sp>
      <p:pic>
        <p:nvPicPr>
          <p:cNvPr id="3" name="Picture 2" descr="Aspirational Egalitarianism – commune life"/>
          <p:cNvPicPr>
            <a:picLocks noChangeAspect="1"/>
          </p:cNvPicPr>
          <p:nvPr/>
        </p:nvPicPr>
        <p:blipFill rotWithShape="1">
          <a:blip r:embed="rId3">
            <a:extLst>
              <a:ext uri="{28A0092B-C50C-407E-A947-70E740481C1C}">
                <a14:useLocalDpi xmlns:a14="http://schemas.microsoft.com/office/drawing/2010/main" val="0"/>
              </a:ext>
            </a:extLst>
          </a:blip>
          <a:srcRect b="21792"/>
          <a:stretch/>
        </p:blipFill>
        <p:spPr>
          <a:xfrm>
            <a:off x="130629" y="341652"/>
            <a:ext cx="5178778" cy="2430123"/>
          </a:xfrm>
          <a:prstGeom prst="rect">
            <a:avLst/>
          </a:prstGeom>
        </p:spPr>
      </p:pic>
    </p:spTree>
    <p:extLst>
      <p:ext uri="{BB962C8B-B14F-4D97-AF65-F5344CB8AC3E}">
        <p14:creationId xmlns:p14="http://schemas.microsoft.com/office/powerpoint/2010/main" val="366284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17896" y="333868"/>
            <a:ext cx="3630259" cy="535531"/>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3600" b="1" i="0" u="none" strike="noStrike" kern="0" cap="none" spc="450" normalizeH="0" baseline="0" noProof="0" dirty="0">
                <a:ln>
                  <a:noFill/>
                </a:ln>
                <a:solidFill>
                  <a:srgbClr val="030609"/>
                </a:solidFill>
                <a:effectLst/>
                <a:uLnTx/>
                <a:uFillTx/>
                <a:latin typeface="Georgia"/>
                <a:ea typeface="Tw Cen MT" charset="0"/>
                <a:cs typeface="Calibri" panose="020F0502020204030204" pitchFamily="34" charset="0"/>
              </a:rPr>
              <a:t>INCLUSION</a:t>
            </a:r>
          </a:p>
        </p:txBody>
      </p:sp>
      <p:cxnSp>
        <p:nvCxnSpPr>
          <p:cNvPr id="27" name="Straight Connector 26"/>
          <p:cNvCxnSpPr/>
          <p:nvPr/>
        </p:nvCxnSpPr>
        <p:spPr bwMode="ltGray">
          <a:xfrm flipH="1">
            <a:off x="719975" y="877761"/>
            <a:ext cx="302610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8" name="Text Placeholder 2"/>
          <p:cNvSpPr txBox="1">
            <a:spLocks/>
          </p:cNvSpPr>
          <p:nvPr/>
        </p:nvSpPr>
        <p:spPr>
          <a:xfrm>
            <a:off x="122526" y="1106918"/>
            <a:ext cx="5973474" cy="3066593"/>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95275" marR="0" lvl="0" indent="-95275" defTabSz="342991" rtl="0" eaLnBrk="1" fontAlgn="auto" latinLnBrk="0" hangingPunct="1">
              <a:lnSpc>
                <a:spcPct val="100000"/>
              </a:lnSpc>
              <a:spcBef>
                <a:spcPts val="450"/>
              </a:spcBef>
              <a:spcAft>
                <a:spcPts val="0"/>
              </a:spcAft>
              <a:buClrTx/>
              <a:buSzPct val="25000"/>
              <a:buFont typeface="Tw Cen MT" charset="-120"/>
              <a:buChar char=" "/>
              <a:tabLst/>
              <a:defRPr/>
            </a:pP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Authentically brings the perspectives and contributions of all people to the table, equitably </a:t>
            </a:r>
            <a:r>
              <a:rPr kumimoji="0" lang="en-US" sz="2800" b="1" i="0" u="none" strike="noStrike" kern="1200" cap="none" spc="0" normalizeH="0" baseline="0" noProof="0" dirty="0">
                <a:ln>
                  <a:noFill/>
                </a:ln>
                <a:solidFill>
                  <a:srgbClr val="B5474F"/>
                </a:solidFill>
                <a:effectLst/>
                <a:uLnTx/>
                <a:uFillTx/>
                <a:latin typeface="Georgia"/>
                <a:cs typeface="Calibri" panose="020F0502020204030204" pitchFamily="34" charset="0"/>
              </a:rPr>
              <a:t>distributes power</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and</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1" i="0" u="none" strike="noStrike" kern="1200" cap="none" spc="0" normalizeH="0" baseline="0" noProof="0" dirty="0">
                <a:ln>
                  <a:noFill/>
                </a:ln>
                <a:solidFill>
                  <a:srgbClr val="B5474F"/>
                </a:solidFill>
                <a:effectLst/>
                <a:uLnTx/>
                <a:uFillTx/>
                <a:latin typeface="Georgia"/>
                <a:cs typeface="Calibri" panose="020F0502020204030204" pitchFamily="34" charset="0"/>
              </a:rPr>
              <a:t>incorporates their needs</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1" i="0" u="none" strike="noStrike" kern="1200" cap="none" spc="0" normalizeH="0" baseline="0" noProof="0" dirty="0">
                <a:ln>
                  <a:noFill/>
                </a:ln>
                <a:solidFill>
                  <a:srgbClr val="B5474F"/>
                </a:solidFill>
                <a:effectLst/>
                <a:uLnTx/>
                <a:uFillTx/>
                <a:latin typeface="Georgia"/>
                <a:cs typeface="Calibri" panose="020F0502020204030204" pitchFamily="34" charset="0"/>
              </a:rPr>
              <a:t>assets</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and</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perspectives into the </a:t>
            </a:r>
            <a:r>
              <a:rPr kumimoji="0" lang="en-US" sz="2800" b="1" i="0" u="none" strike="noStrike" kern="1200" cap="none" spc="0" normalizeH="0" baseline="0" noProof="0" dirty="0">
                <a:ln>
                  <a:noFill/>
                </a:ln>
                <a:solidFill>
                  <a:srgbClr val="B5474F"/>
                </a:solidFill>
                <a:effectLst/>
                <a:uLnTx/>
                <a:uFillTx/>
                <a:latin typeface="Georgia"/>
                <a:cs typeface="Calibri" panose="020F0502020204030204" pitchFamily="34" charset="0"/>
              </a:rPr>
              <a:t>design</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and</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1" i="0" u="none" strike="noStrike" kern="1200" cap="none" spc="0" normalizeH="0" baseline="0" noProof="0" dirty="0">
                <a:ln>
                  <a:noFill/>
                </a:ln>
                <a:solidFill>
                  <a:srgbClr val="B5474F"/>
                </a:solidFill>
                <a:effectLst/>
                <a:uLnTx/>
                <a:uFillTx/>
                <a:latin typeface="Georgia"/>
                <a:cs typeface="Calibri" panose="020F0502020204030204" pitchFamily="34" charset="0"/>
              </a:rPr>
              <a:t>implementation</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of </a:t>
            </a: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processes, policies, activities, and decision-making.</a:t>
            </a:r>
          </a:p>
        </p:txBody>
      </p:sp>
      <p:cxnSp>
        <p:nvCxnSpPr>
          <p:cNvPr id="20" name="Straight Connector 19"/>
          <p:cNvCxnSpPr/>
          <p:nvPr/>
        </p:nvCxnSpPr>
        <p:spPr bwMode="ltGray">
          <a:xfrm flipH="1">
            <a:off x="680203" y="215190"/>
            <a:ext cx="302610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a:stretch>
            <a:fillRect/>
          </a:stretch>
        </p:blipFill>
        <p:spPr>
          <a:xfrm>
            <a:off x="8420099" y="3429000"/>
            <a:ext cx="3095625" cy="3095625"/>
          </a:xfrm>
          <a:prstGeom prst="rect">
            <a:avLst/>
          </a:prstGeom>
        </p:spPr>
      </p:pic>
      <p:pic>
        <p:nvPicPr>
          <p:cNvPr id="7" name="Picture 6" descr="Chip and Joanna's Restaurant: Where Everyone Has A Seat at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5674" y="215190"/>
            <a:ext cx="4556383" cy="3036402"/>
          </a:xfrm>
          <a:prstGeom prst="rect">
            <a:avLst/>
          </a:prstGeom>
        </p:spPr>
      </p:pic>
    </p:spTree>
    <p:extLst>
      <p:ext uri="{BB962C8B-B14F-4D97-AF65-F5344CB8AC3E}">
        <p14:creationId xmlns:p14="http://schemas.microsoft.com/office/powerpoint/2010/main" val="104157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6D63C4E-D257-41E3-9604-7D044D4BC531}"/>
              </a:ext>
            </a:extLst>
          </p:cNvPr>
          <p:cNvGrpSpPr/>
          <p:nvPr/>
        </p:nvGrpSpPr>
        <p:grpSpPr>
          <a:xfrm>
            <a:off x="3775599" y="550773"/>
            <a:ext cx="233281" cy="5221873"/>
            <a:chOff x="7491663" y="1910401"/>
            <a:chExt cx="224591" cy="4011802"/>
          </a:xfrm>
        </p:grpSpPr>
        <p:sp>
          <p:nvSpPr>
            <p:cNvPr id="23" name="Rectangle 22">
              <a:extLst>
                <a:ext uri="{FF2B5EF4-FFF2-40B4-BE49-F238E27FC236}">
                  <a16:creationId xmlns:a16="http://schemas.microsoft.com/office/drawing/2014/main" id="{B79A0373-B32B-417D-81A3-D09B632A4812}"/>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4" name="Rectangle 23">
              <a:extLst>
                <a:ext uri="{FF2B5EF4-FFF2-40B4-BE49-F238E27FC236}">
                  <a16:creationId xmlns:a16="http://schemas.microsoft.com/office/drawing/2014/main" id="{86E01786-DAB2-4A8E-A118-7BF1630FCB50}"/>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5" name="Rectangle 24">
              <a:extLst>
                <a:ext uri="{FF2B5EF4-FFF2-40B4-BE49-F238E27FC236}">
                  <a16:creationId xmlns:a16="http://schemas.microsoft.com/office/drawing/2014/main" id="{FE563B34-B819-43BC-BA16-F638C826E0F2}"/>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grpSp>
      <p:grpSp>
        <p:nvGrpSpPr>
          <p:cNvPr id="14" name="Group 13">
            <a:extLst>
              <a:ext uri="{FF2B5EF4-FFF2-40B4-BE49-F238E27FC236}">
                <a16:creationId xmlns:a16="http://schemas.microsoft.com/office/drawing/2014/main" id="{7502747F-4770-489A-9BCA-8B9A52D19E26}"/>
              </a:ext>
            </a:extLst>
          </p:cNvPr>
          <p:cNvGrpSpPr/>
          <p:nvPr/>
        </p:nvGrpSpPr>
        <p:grpSpPr>
          <a:xfrm>
            <a:off x="7948127" y="569929"/>
            <a:ext cx="255397" cy="5202717"/>
            <a:chOff x="7491663" y="1910401"/>
            <a:chExt cx="224591" cy="4011802"/>
          </a:xfrm>
        </p:grpSpPr>
        <p:sp>
          <p:nvSpPr>
            <p:cNvPr id="20" name="Rectangle 19">
              <a:extLst>
                <a:ext uri="{FF2B5EF4-FFF2-40B4-BE49-F238E27FC236}">
                  <a16:creationId xmlns:a16="http://schemas.microsoft.com/office/drawing/2014/main" id="{B4A4D3FD-24CE-4C41-9E41-3DBF128E2458}"/>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1" name="Rectangle 20">
              <a:extLst>
                <a:ext uri="{FF2B5EF4-FFF2-40B4-BE49-F238E27FC236}">
                  <a16:creationId xmlns:a16="http://schemas.microsoft.com/office/drawing/2014/main" id="{7FAE54F0-1378-4ECC-94D7-001ADF1D5C4F}"/>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2" name="Rectangle 21">
              <a:extLst>
                <a:ext uri="{FF2B5EF4-FFF2-40B4-BE49-F238E27FC236}">
                  <a16:creationId xmlns:a16="http://schemas.microsoft.com/office/drawing/2014/main" id="{F5BC66CA-3F23-4391-BA0D-A4B3E668A8D9}"/>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grpSp>
      <p:grpSp>
        <p:nvGrpSpPr>
          <p:cNvPr id="31" name="Group 30">
            <a:extLst>
              <a:ext uri="{FF2B5EF4-FFF2-40B4-BE49-F238E27FC236}">
                <a16:creationId xmlns:a16="http://schemas.microsoft.com/office/drawing/2014/main" id="{585B9EF1-67FF-448C-8ADC-7E2E784DCEC3}"/>
              </a:ext>
            </a:extLst>
          </p:cNvPr>
          <p:cNvGrpSpPr/>
          <p:nvPr/>
        </p:nvGrpSpPr>
        <p:grpSpPr>
          <a:xfrm>
            <a:off x="8116614" y="569929"/>
            <a:ext cx="3847447" cy="2734242"/>
            <a:chOff x="8056732" y="569930"/>
            <a:chExt cx="3847447" cy="2734242"/>
          </a:xfrm>
        </p:grpSpPr>
        <p:sp>
          <p:nvSpPr>
            <p:cNvPr id="15" name="Text Placeholder 2">
              <a:extLst>
                <a:ext uri="{FF2B5EF4-FFF2-40B4-BE49-F238E27FC236}">
                  <a16:creationId xmlns:a16="http://schemas.microsoft.com/office/drawing/2014/main" id="{E3D40AC8-90C1-4334-A47F-2FD5973E5B5C}"/>
                </a:ext>
              </a:extLst>
            </p:cNvPr>
            <p:cNvSpPr txBox="1">
              <a:spLocks/>
            </p:cNvSpPr>
            <p:nvPr/>
          </p:nvSpPr>
          <p:spPr>
            <a:xfrm>
              <a:off x="8056732" y="1590040"/>
              <a:ext cx="3847447" cy="1714132"/>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Childcare</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lang="en-US" sz="2000" noProof="0" dirty="0">
                  <a:solidFill>
                    <a:srgbClr val="030609"/>
                  </a:solidFill>
                  <a:latin typeface="Georgia"/>
                </a:rPr>
                <a:t>Community spaces for LGBTQ+ students</a:t>
              </a:r>
              <a:endParaRPr kumimoji="0" lang="en-US" sz="2000" b="0" i="0" u="none" strike="noStrike" kern="1200" cap="none" spc="0" normalizeH="0" baseline="0" noProof="0" dirty="0">
                <a:ln>
                  <a:noFill/>
                </a:ln>
                <a:solidFill>
                  <a:srgbClr val="030609"/>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Addressing </a:t>
              </a:r>
              <a:r>
                <a:rPr lang="en-US" sz="2000" dirty="0">
                  <a:solidFill>
                    <a:srgbClr val="030609"/>
                  </a:solidFill>
                  <a:latin typeface="Georgia"/>
                </a:rPr>
                <a:t>classroom climate </a:t>
              </a:r>
              <a:endParaRPr kumimoji="0" lang="en-US" sz="2000" b="0" i="0" u="none" strike="noStrike" kern="1200" cap="none" spc="0" normalizeH="0" baseline="0" noProof="0" dirty="0">
                <a:ln>
                  <a:noFill/>
                </a:ln>
                <a:solidFill>
                  <a:srgbClr val="030609"/>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lang="en-US" sz="2000" dirty="0">
                  <a:solidFill>
                    <a:srgbClr val="030609"/>
                  </a:solidFill>
                  <a:latin typeface="Georgia"/>
                </a:rPr>
                <a:t>Work-Life Balance</a:t>
              </a:r>
            </a:p>
            <a:p>
              <a:pPr lvl="0" defTabSz="342991">
                <a:spcBef>
                  <a:spcPts val="450"/>
                </a:spcBef>
                <a:buFont typeface="Wingdings" panose="05000000000000000000" pitchFamily="2" charset="2"/>
                <a:buChar char="Ø"/>
                <a:defRPr/>
              </a:pPr>
              <a:r>
                <a:rPr lang="en-US" sz="2000" dirty="0">
                  <a:solidFill>
                    <a:srgbClr val="030609"/>
                  </a:solidFill>
                </a:rPr>
                <a:t>Ensuring Project/Team Equity</a:t>
              </a:r>
            </a:p>
            <a:p>
              <a:pPr lvl="0" defTabSz="342991">
                <a:spcBef>
                  <a:spcPts val="450"/>
                </a:spcBef>
                <a:buFont typeface="Wingdings" panose="05000000000000000000" pitchFamily="2" charset="2"/>
                <a:buChar char="Ø"/>
                <a:defRPr/>
              </a:pPr>
              <a:r>
                <a:rPr lang="en-US" sz="2000" dirty="0">
                  <a:solidFill>
                    <a:srgbClr val="030609"/>
                  </a:solidFill>
                </a:rPr>
                <a:t>Ensuring equitable participation in High Impact Practices</a:t>
              </a:r>
            </a:p>
            <a:p>
              <a:pPr lvl="0" defTabSz="342991">
                <a:spcBef>
                  <a:spcPts val="450"/>
                </a:spcBef>
                <a:buFont typeface="Wingdings" panose="05000000000000000000" pitchFamily="2" charset="2"/>
                <a:buChar char="Ø"/>
                <a:defRPr/>
              </a:pPr>
              <a:r>
                <a:rPr lang="en-US" sz="2000" dirty="0">
                  <a:solidFill>
                    <a:srgbClr val="030609"/>
                  </a:solidFill>
                </a:rPr>
                <a:t>Avoid Isolating/Singling-Out</a:t>
              </a:r>
            </a:p>
            <a:p>
              <a:pPr lvl="0" defTabSz="342991">
                <a:spcBef>
                  <a:spcPts val="450"/>
                </a:spcBef>
                <a:buFont typeface="Wingdings" panose="05000000000000000000" pitchFamily="2" charset="2"/>
                <a:buChar char="Ø"/>
                <a:defRPr/>
              </a:pPr>
              <a:r>
                <a:rPr lang="en-US" sz="2000" dirty="0">
                  <a:solidFill>
                    <a:srgbClr val="030609"/>
                  </a:solidFill>
                </a:rPr>
                <a:t>Micro-aggressions</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800" b="0" i="0" u="none" strike="noStrike" kern="1200" cap="none" spc="0" normalizeH="0" baseline="0" noProof="0" dirty="0">
                <a:ln>
                  <a:noFill/>
                </a:ln>
                <a:solidFill>
                  <a:srgbClr val="C00000"/>
                </a:solidFill>
                <a:effectLst/>
                <a:uLnTx/>
                <a:uFillTx/>
                <a:latin typeface="Georgia"/>
              </a:endParaRPr>
            </a:p>
          </p:txBody>
        </p:sp>
        <p:cxnSp>
          <p:nvCxnSpPr>
            <p:cNvPr id="11" name="Straight Connector 10">
              <a:extLst>
                <a:ext uri="{FF2B5EF4-FFF2-40B4-BE49-F238E27FC236}">
                  <a16:creationId xmlns:a16="http://schemas.microsoft.com/office/drawing/2014/main" id="{46D6134B-9953-4DCF-935F-93EB8EA531A6}"/>
                </a:ext>
              </a:extLst>
            </p:cNvPr>
            <p:cNvCxnSpPr/>
            <p:nvPr/>
          </p:nvCxnSpPr>
          <p:spPr bwMode="ltGray">
            <a:xfrm flipH="1">
              <a:off x="8143643" y="569930"/>
              <a:ext cx="3460752"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81466DDF-1BD6-4CE2-AFDC-D5D717323FD2}"/>
                </a:ext>
              </a:extLst>
            </p:cNvPr>
            <p:cNvSpPr/>
            <p:nvPr/>
          </p:nvSpPr>
          <p:spPr>
            <a:xfrm>
              <a:off x="8143642" y="639125"/>
              <a:ext cx="3460752" cy="634020"/>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INCLUSION</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sz="1600" b="1" kern="0" spc="450" noProof="0" dirty="0">
                  <a:solidFill>
                    <a:srgbClr val="030609"/>
                  </a:solidFill>
                  <a:latin typeface="Georgia"/>
                  <a:ea typeface="Tw Cen MT" charset="0"/>
                  <a:cs typeface="Tw Cen MT" charset="0"/>
                </a:rPr>
                <a:t>Participation</a:t>
              </a:r>
              <a:endParaRPr kumimoji="0" lang="en-US" sz="1600"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cxnSp>
          <p:nvCxnSpPr>
            <p:cNvPr id="13" name="Straight Connector 12">
              <a:extLst>
                <a:ext uri="{FF2B5EF4-FFF2-40B4-BE49-F238E27FC236}">
                  <a16:creationId xmlns:a16="http://schemas.microsoft.com/office/drawing/2014/main" id="{2630BAA1-3CF2-4BAB-A385-12E2A3FC1955}"/>
                </a:ext>
              </a:extLst>
            </p:cNvPr>
            <p:cNvCxnSpPr/>
            <p:nvPr/>
          </p:nvCxnSpPr>
          <p:spPr bwMode="ltGray">
            <a:xfrm flipH="1">
              <a:off x="8143643" y="1259679"/>
              <a:ext cx="3460752"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AE9C7A7C-E0B5-47EA-9E6E-3F2D35A22208}"/>
              </a:ext>
            </a:extLst>
          </p:cNvPr>
          <p:cNvGrpSpPr/>
          <p:nvPr/>
        </p:nvGrpSpPr>
        <p:grpSpPr>
          <a:xfrm>
            <a:off x="4048358" y="569929"/>
            <a:ext cx="3866565" cy="2846625"/>
            <a:chOff x="3987013" y="569930"/>
            <a:chExt cx="3847447" cy="2765084"/>
          </a:xfrm>
        </p:grpSpPr>
        <p:cxnSp>
          <p:nvCxnSpPr>
            <p:cNvPr id="9" name="Straight Connector 8">
              <a:extLst>
                <a:ext uri="{FF2B5EF4-FFF2-40B4-BE49-F238E27FC236}">
                  <a16:creationId xmlns:a16="http://schemas.microsoft.com/office/drawing/2014/main" id="{D2E1CF85-B507-4247-94CE-6DBF6532421A}"/>
                </a:ext>
              </a:extLst>
            </p:cNvPr>
            <p:cNvCxnSpPr/>
            <p:nvPr/>
          </p:nvCxnSpPr>
          <p:spPr bwMode="ltGray">
            <a:xfrm flipH="1">
              <a:off x="4180364" y="569930"/>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CAB50BC-6A0A-439B-B6D9-88BFE38ABFAE}"/>
                </a:ext>
              </a:extLst>
            </p:cNvPr>
            <p:cNvCxnSpPr/>
            <p:nvPr/>
          </p:nvCxnSpPr>
          <p:spPr bwMode="ltGray">
            <a:xfrm flipH="1">
              <a:off x="4180364" y="1259679"/>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C2FED22C-EB7F-4240-B347-8CD3A80D19EC}"/>
                </a:ext>
              </a:extLst>
            </p:cNvPr>
            <p:cNvSpPr/>
            <p:nvPr/>
          </p:nvSpPr>
          <p:spPr>
            <a:xfrm>
              <a:off x="3987013" y="617568"/>
              <a:ext cx="3847447" cy="639775"/>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EQUITY</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b="1" kern="0" spc="450" dirty="0">
                  <a:solidFill>
                    <a:srgbClr val="030609"/>
                  </a:solidFill>
                  <a:latin typeface="Georgia"/>
                  <a:ea typeface="Tw Cen MT" charset="0"/>
                  <a:cs typeface="Tw Cen MT" charset="0"/>
                </a:rPr>
                <a:t>Power</a:t>
              </a:r>
              <a:endParaRPr kumimoji="0" lang="en-US"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sp>
          <p:nvSpPr>
            <p:cNvPr id="27" name="Text Placeholder 2">
              <a:extLst>
                <a:ext uri="{FF2B5EF4-FFF2-40B4-BE49-F238E27FC236}">
                  <a16:creationId xmlns:a16="http://schemas.microsoft.com/office/drawing/2014/main" id="{1C0CB0D4-6832-462E-9442-B5DF8D7E3DB0}"/>
                </a:ext>
              </a:extLst>
            </p:cNvPr>
            <p:cNvSpPr txBox="1">
              <a:spLocks/>
            </p:cNvSpPr>
            <p:nvPr/>
          </p:nvSpPr>
          <p:spPr>
            <a:xfrm>
              <a:off x="3987014" y="1560819"/>
              <a:ext cx="3847446" cy="1774195"/>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lang="en-US" sz="2000" dirty="0">
                  <a:solidFill>
                    <a:srgbClr val="030609"/>
                  </a:solidFill>
                  <a:latin typeface="Georgia"/>
                </a:rPr>
                <a:t>%</a:t>
              </a:r>
              <a:r>
                <a:rPr kumimoji="0" lang="en-US" sz="2000" b="0" i="0" u="none" strike="noStrike" kern="1200" cap="none" spc="0" normalizeH="0" baseline="0" noProof="0" dirty="0">
                  <a:ln>
                    <a:noFill/>
                  </a:ln>
                  <a:solidFill>
                    <a:srgbClr val="030609"/>
                  </a:solidFill>
                  <a:effectLst/>
                  <a:uLnTx/>
                  <a:uFillTx/>
                  <a:latin typeface="Georgia"/>
                </a:rPr>
                <a:t> of women students in key student leadership roles</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 of racial minority</a:t>
              </a:r>
              <a:r>
                <a:rPr kumimoji="0" lang="en-US" sz="2000" b="0" i="0" u="none" strike="noStrike" kern="1200" cap="none" spc="0" normalizeH="0" noProof="0" dirty="0">
                  <a:ln>
                    <a:noFill/>
                  </a:ln>
                  <a:solidFill>
                    <a:srgbClr val="030609"/>
                  </a:solidFill>
                  <a:effectLst/>
                  <a:uLnTx/>
                  <a:uFillTx/>
                  <a:latin typeface="Georgia"/>
                </a:rPr>
                <a:t> </a:t>
              </a:r>
              <a:r>
                <a:rPr lang="en-US" sz="2000" noProof="0" dirty="0">
                  <a:solidFill>
                    <a:srgbClr val="030609"/>
                  </a:solidFill>
                  <a:latin typeface="Georgia"/>
                </a:rPr>
                <a:t>students in debt </a:t>
              </a:r>
              <a:endParaRPr kumimoji="0" lang="en-US" sz="2000" b="0" i="0" u="none" strike="noStrike" kern="1200" cap="none" spc="0" normalizeH="0" baseline="0" noProof="0" dirty="0">
                <a:ln>
                  <a:noFill/>
                </a:ln>
                <a:solidFill>
                  <a:srgbClr val="030609"/>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 of racial</a:t>
              </a:r>
              <a:r>
                <a:rPr kumimoji="0" lang="en-US" sz="2000" b="0" i="0" u="none" strike="noStrike" kern="1200" cap="none" spc="0" normalizeH="0" noProof="0" dirty="0">
                  <a:ln>
                    <a:noFill/>
                  </a:ln>
                  <a:solidFill>
                    <a:srgbClr val="030609"/>
                  </a:solidFill>
                  <a:effectLst/>
                  <a:uLnTx/>
                  <a:uFillTx/>
                  <a:latin typeface="Georgia"/>
                </a:rPr>
                <a:t> minority students receiving full-tuition scholarship</a:t>
              </a:r>
              <a:endParaRPr kumimoji="0" lang="en-US" sz="2000" b="0" i="0" u="none" strike="noStrike" kern="1200" cap="none" spc="0" normalizeH="0" baseline="0" noProof="0" dirty="0">
                <a:ln>
                  <a:noFill/>
                </a:ln>
                <a:solidFill>
                  <a:srgbClr val="030609"/>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Amount of research support for </a:t>
              </a:r>
              <a:r>
                <a:rPr lang="en-US" sz="2000" dirty="0">
                  <a:solidFill>
                    <a:srgbClr val="030609"/>
                  </a:solidFill>
                  <a:latin typeface="Georgia"/>
                </a:rPr>
                <a:t>female students</a:t>
              </a:r>
              <a:endParaRPr kumimoji="0" lang="en-US" sz="2000" b="0" i="0" u="none" strike="noStrike" kern="1200" cap="none" spc="0" normalizeH="0" baseline="0" noProof="0" dirty="0">
                <a:ln>
                  <a:noFill/>
                </a:ln>
                <a:solidFill>
                  <a:srgbClr val="030609"/>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Childcare</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lang="en-US" sz="2000" dirty="0">
                  <a:solidFill>
                    <a:srgbClr val="030609"/>
                  </a:solidFill>
                  <a:latin typeface="Georgia"/>
                </a:rPr>
                <a:t>Accommodations for students </a:t>
              </a:r>
              <a:r>
                <a:rPr kumimoji="0" lang="en-US" sz="2000" b="0" i="0" u="none" strike="noStrike" kern="1200" cap="none" spc="0" normalizeH="0" baseline="0" noProof="0" dirty="0">
                  <a:ln>
                    <a:noFill/>
                  </a:ln>
                  <a:solidFill>
                    <a:srgbClr val="030609"/>
                  </a:solidFill>
                  <a:effectLst/>
                  <a:uLnTx/>
                  <a:uFillTx/>
                  <a:latin typeface="Georgia"/>
                </a:rPr>
                <a:t>with Disabilities</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800" b="0" i="0" u="none" strike="noStrike" kern="1200" cap="none" spc="0" normalizeH="0" baseline="0" noProof="0" dirty="0">
                <a:ln>
                  <a:noFill/>
                </a:ln>
                <a:solidFill>
                  <a:srgbClr val="162B48"/>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800" b="0" i="0" u="none" strike="noStrike" kern="1200" cap="none" spc="0" normalizeH="0" baseline="0" noProof="0" dirty="0">
                <a:ln>
                  <a:noFill/>
                </a:ln>
                <a:solidFill>
                  <a:srgbClr val="162B48"/>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800" b="0" i="0" u="none" strike="noStrike" kern="1200" cap="none" spc="0" normalizeH="0" baseline="0" noProof="0" dirty="0">
                <a:ln>
                  <a:noFill/>
                </a:ln>
                <a:solidFill>
                  <a:srgbClr val="162B48"/>
                </a:solidFill>
                <a:effectLst/>
                <a:uLnTx/>
                <a:uFillTx/>
                <a:latin typeface="Georgia"/>
              </a:endParaRPr>
            </a:p>
          </p:txBody>
        </p:sp>
      </p:grpSp>
      <p:grpSp>
        <p:nvGrpSpPr>
          <p:cNvPr id="29" name="Group 28">
            <a:extLst>
              <a:ext uri="{FF2B5EF4-FFF2-40B4-BE49-F238E27FC236}">
                <a16:creationId xmlns:a16="http://schemas.microsoft.com/office/drawing/2014/main" id="{0DF409A3-1BF1-4DCA-8986-CD21330C9B59}"/>
              </a:ext>
            </a:extLst>
          </p:cNvPr>
          <p:cNvGrpSpPr/>
          <p:nvPr/>
        </p:nvGrpSpPr>
        <p:grpSpPr>
          <a:xfrm>
            <a:off x="227938" y="569930"/>
            <a:ext cx="3460751" cy="2734241"/>
            <a:chOff x="227938" y="569930"/>
            <a:chExt cx="3460751" cy="2734241"/>
          </a:xfrm>
        </p:grpSpPr>
        <p:cxnSp>
          <p:nvCxnSpPr>
            <p:cNvPr id="7" name="Straight Connector 6">
              <a:extLst>
                <a:ext uri="{FF2B5EF4-FFF2-40B4-BE49-F238E27FC236}">
                  <a16:creationId xmlns:a16="http://schemas.microsoft.com/office/drawing/2014/main" id="{28F24C7F-BAE8-4658-A8EF-0883A17E2EB6}"/>
                </a:ext>
              </a:extLst>
            </p:cNvPr>
            <p:cNvCxnSpPr/>
            <p:nvPr/>
          </p:nvCxnSpPr>
          <p:spPr bwMode="ltGray">
            <a:xfrm flipH="1">
              <a:off x="227939" y="569930"/>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4B06D50-8544-4EF1-8FB8-D4CA255D539A}"/>
                </a:ext>
              </a:extLst>
            </p:cNvPr>
            <p:cNvCxnSpPr/>
            <p:nvPr/>
          </p:nvCxnSpPr>
          <p:spPr bwMode="ltGray">
            <a:xfrm flipH="1">
              <a:off x="227939" y="1259679"/>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D5367A11-A4AD-4B21-88F3-F4242CADB515}"/>
                </a:ext>
              </a:extLst>
            </p:cNvPr>
            <p:cNvSpPr/>
            <p:nvPr/>
          </p:nvSpPr>
          <p:spPr>
            <a:xfrm>
              <a:off x="227938" y="620447"/>
              <a:ext cx="3460750" cy="634020"/>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DIVERSITY</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sz="1600" b="1" kern="0" spc="450" dirty="0">
                  <a:solidFill>
                    <a:srgbClr val="030609"/>
                  </a:solidFill>
                  <a:latin typeface="Georgia"/>
                  <a:ea typeface="Tw Cen MT" charset="0"/>
                  <a:cs typeface="Tw Cen MT" charset="0"/>
                </a:rPr>
                <a:t>People</a:t>
              </a:r>
              <a:endParaRPr kumimoji="0" lang="en-US" sz="1600"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sp>
          <p:nvSpPr>
            <p:cNvPr id="28" name="Text Placeholder 2">
              <a:extLst>
                <a:ext uri="{FF2B5EF4-FFF2-40B4-BE49-F238E27FC236}">
                  <a16:creationId xmlns:a16="http://schemas.microsoft.com/office/drawing/2014/main" id="{3BDE8FFF-7E13-44E8-8BA8-BAFC933BD7AF}"/>
                </a:ext>
              </a:extLst>
            </p:cNvPr>
            <p:cNvSpPr txBox="1">
              <a:spLocks/>
            </p:cNvSpPr>
            <p:nvPr/>
          </p:nvSpPr>
          <p:spPr>
            <a:xfrm>
              <a:off x="316104" y="1590039"/>
              <a:ext cx="3284418" cy="1714132"/>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 of racial minority students</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lang="en-US" sz="2000" dirty="0">
                  <a:solidFill>
                    <a:srgbClr val="030609"/>
                  </a:solidFill>
                  <a:latin typeface="Georgia"/>
                </a:rPr>
                <a:t># of women students</a:t>
              </a:r>
              <a:endParaRPr kumimoji="0" lang="en-US" sz="2000" b="0" i="0" u="none" strike="noStrike" kern="1200" cap="none" spc="0" normalizeH="0" baseline="0" noProof="0" dirty="0">
                <a:ln>
                  <a:noFill/>
                </a:ln>
                <a:solidFill>
                  <a:srgbClr val="030609"/>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 of LGBTQ+ students</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 of students with disabilities</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 of students</a:t>
              </a:r>
              <a:r>
                <a:rPr kumimoji="0" lang="en-US" sz="2000" b="0" i="0" u="none" strike="noStrike" kern="1200" cap="none" spc="0" normalizeH="0" noProof="0" dirty="0">
                  <a:ln>
                    <a:noFill/>
                  </a:ln>
                  <a:solidFill>
                    <a:srgbClr val="030609"/>
                  </a:solidFill>
                  <a:effectLst/>
                  <a:uLnTx/>
                  <a:uFillTx/>
                  <a:latin typeface="Georgia"/>
                </a:rPr>
                <a:t> </a:t>
              </a:r>
              <a:r>
                <a:rPr kumimoji="0" lang="en-US" sz="2000" b="0" i="0" u="none" strike="noStrike" kern="1200" cap="none" spc="0" normalizeH="0" baseline="0" noProof="0" dirty="0">
                  <a:ln>
                    <a:noFill/>
                  </a:ln>
                  <a:solidFill>
                    <a:srgbClr val="030609"/>
                  </a:solidFill>
                  <a:effectLst/>
                  <a:uLnTx/>
                  <a:uFillTx/>
                  <a:latin typeface="Georgia"/>
                </a:rPr>
                <a:t>with children</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 of international students</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400" b="0" i="0" u="none" strike="noStrike" kern="1200" cap="none" spc="0" normalizeH="0" baseline="0" noProof="0" dirty="0">
                <a:ln>
                  <a:noFill/>
                </a:ln>
                <a:solidFill>
                  <a:srgbClr val="162B48"/>
                </a:solidFill>
                <a:effectLst/>
                <a:uLnTx/>
                <a:uFillTx/>
                <a:latin typeface="Georgia"/>
              </a:endParaRPr>
            </a:p>
          </p:txBody>
        </p:sp>
      </p:grpSp>
      <p:sp>
        <p:nvSpPr>
          <p:cNvPr id="2" name="TextBox 1"/>
          <p:cNvSpPr txBox="1"/>
          <p:nvPr/>
        </p:nvSpPr>
        <p:spPr>
          <a:xfrm>
            <a:off x="-49131" y="5471125"/>
            <a:ext cx="4014887" cy="923330"/>
          </a:xfrm>
          <a:prstGeom prst="rect">
            <a:avLst/>
          </a:prstGeom>
          <a:noFill/>
        </p:spPr>
        <p:txBody>
          <a:bodyPr wrap="square" rtlCol="0">
            <a:spAutoFit/>
          </a:bodyPr>
          <a:lstStyle/>
          <a:p>
            <a:pPr algn="ctr"/>
            <a:r>
              <a:rPr lang="en-US" b="1" dirty="0">
                <a:solidFill>
                  <a:srgbClr val="C00000"/>
                </a:solidFill>
              </a:rPr>
              <a:t>INDIVIDUAL, RECRUITMENT, INCREASED  ACCESS AND OPPORTUNITY </a:t>
            </a:r>
          </a:p>
        </p:txBody>
      </p:sp>
      <p:sp>
        <p:nvSpPr>
          <p:cNvPr id="26" name="TextBox 25"/>
          <p:cNvSpPr txBox="1"/>
          <p:nvPr/>
        </p:nvSpPr>
        <p:spPr>
          <a:xfrm>
            <a:off x="3803292" y="5471125"/>
            <a:ext cx="4220396" cy="1200329"/>
          </a:xfrm>
          <a:prstGeom prst="rect">
            <a:avLst/>
          </a:prstGeom>
          <a:noFill/>
        </p:spPr>
        <p:txBody>
          <a:bodyPr wrap="square" rtlCol="0">
            <a:spAutoFit/>
          </a:bodyPr>
          <a:lstStyle/>
          <a:p>
            <a:pPr algn="ctr"/>
            <a:r>
              <a:rPr lang="en-US" b="1" dirty="0">
                <a:solidFill>
                  <a:srgbClr val="C00000"/>
                </a:solidFill>
              </a:rPr>
              <a:t>INSTITUTIONAL, RETENTION, PERSISTENCE, REMOVE INSTITUTIONAL BARRIERS, DECREASE DISPARITIES</a:t>
            </a:r>
          </a:p>
        </p:txBody>
      </p:sp>
      <p:sp>
        <p:nvSpPr>
          <p:cNvPr id="32" name="TextBox 31"/>
          <p:cNvSpPr txBox="1"/>
          <p:nvPr/>
        </p:nvSpPr>
        <p:spPr>
          <a:xfrm>
            <a:off x="8023689" y="5471125"/>
            <a:ext cx="3982369" cy="1200329"/>
          </a:xfrm>
          <a:prstGeom prst="rect">
            <a:avLst/>
          </a:prstGeom>
          <a:noFill/>
        </p:spPr>
        <p:txBody>
          <a:bodyPr wrap="square" rtlCol="0">
            <a:spAutoFit/>
          </a:bodyPr>
          <a:lstStyle/>
          <a:p>
            <a:pPr algn="ctr"/>
            <a:r>
              <a:rPr lang="en-US" b="1" dirty="0">
                <a:solidFill>
                  <a:srgbClr val="C00000"/>
                </a:solidFill>
              </a:rPr>
              <a:t>CLIMATE, INDIVIDUAL AND INSTITUIONAL, TREATMENT, TARGETING BEHAVIOR, DECISION MAKING</a:t>
            </a:r>
          </a:p>
        </p:txBody>
      </p:sp>
    </p:spTree>
    <p:extLst>
      <p:ext uri="{BB962C8B-B14F-4D97-AF65-F5344CB8AC3E}">
        <p14:creationId xmlns:p14="http://schemas.microsoft.com/office/powerpoint/2010/main" val="393921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34481</TotalTime>
  <Words>5204</Words>
  <Application>Microsoft Macintosh PowerPoint</Application>
  <PresentationFormat>Widescreen</PresentationFormat>
  <Paragraphs>428</Paragraphs>
  <Slides>46</Slides>
  <Notes>27</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46</vt:i4>
      </vt:variant>
    </vt:vector>
  </HeadingPairs>
  <TitlesOfParts>
    <vt:vector size="59" baseType="lpstr">
      <vt:lpstr>Arial</vt:lpstr>
      <vt:lpstr>Calibri</vt:lpstr>
      <vt:lpstr>Georgia</vt:lpstr>
      <vt:lpstr>Tw Cen MT</vt:lpstr>
      <vt:lpstr>Wingdings</vt:lpstr>
      <vt:lpstr>1_Office Theme</vt:lpstr>
      <vt:lpstr>Custom Design</vt:lpstr>
      <vt:lpstr>1_Custom Design</vt:lpstr>
      <vt:lpstr>2_Custom Design</vt:lpstr>
      <vt:lpstr>3_Custom Design</vt:lpstr>
      <vt:lpstr>4_Custom Design</vt:lpstr>
      <vt:lpstr>5_Custom Design</vt:lpstr>
      <vt:lpstr>2_Office Theme</vt:lpstr>
      <vt:lpstr>PowerPoint Presentation</vt:lpstr>
      <vt:lpstr>PowerPoint Presentation</vt:lpstr>
      <vt:lpstr>PowerPoint Presentation</vt:lpstr>
      <vt:lpstr>PowerPoint Presentation</vt:lpstr>
      <vt:lpstr>Foundational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Our Landscape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Roadmap to Addressing DEI in Grant Writing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Best Practices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Katrina Caldwell</dc:creator>
  <cp:lastModifiedBy>Jason Hale</cp:lastModifiedBy>
  <cp:revision>861</cp:revision>
  <cp:lastPrinted>2018-08-17T18:02:48Z</cp:lastPrinted>
  <dcterms:created xsi:type="dcterms:W3CDTF">2018-06-19T15:59:36Z</dcterms:created>
  <dcterms:modified xsi:type="dcterms:W3CDTF">2020-05-20T22:04:23Z</dcterms:modified>
</cp:coreProperties>
</file>